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4"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7EFAA8-5DCB-F9EC-8269-555F2D6831D6}" v="427" dt="2020-10-02T20:49:19.171"/>
    <p1510:client id="{ED33924E-0BD6-47E4-85AB-FF1D2605B0F5}" v="1" dt="2020-09-23T20:09:06.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9" autoAdjust="0"/>
    <p:restoredTop sz="94660"/>
  </p:normalViewPr>
  <p:slideViewPr>
    <p:cSldViewPr snapToGrid="0">
      <p:cViewPr varScale="1">
        <p:scale>
          <a:sx n="77" d="100"/>
          <a:sy n="77" d="100"/>
        </p:scale>
        <p:origin x="2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082732-7886-4858-AC23-881ADE973D89}"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4439403F-EC19-45A9-A89F-6CC749A85677}">
      <dgm:prSet/>
      <dgm:spPr/>
      <dgm:t>
        <a:bodyPr/>
        <a:lstStyle/>
        <a:p>
          <a:r>
            <a:rPr lang="es-MX" dirty="0"/>
            <a:t>Asegurar que los participantes enfermos se queden en casa y que se identifiquen y aíslen rápidamente a las personas enfermas.</a:t>
          </a:r>
          <a:endParaRPr lang="es-MX" b="0" i="0" u="none" strike="noStrike" cap="none" baseline="0" noProof="0" dirty="0">
            <a:solidFill>
              <a:srgbClr val="010000"/>
            </a:solidFill>
            <a:latin typeface="Calibri Light"/>
            <a:cs typeface="Calibri Light"/>
          </a:endParaRPr>
        </a:p>
      </dgm:t>
    </dgm:pt>
    <dgm:pt modelId="{E290D384-8778-4BEA-A762-ABBC5B839CF8}" type="parTrans" cxnId="{2B7FD77B-8422-4681-BE5B-3EC7F17F968D}">
      <dgm:prSet/>
      <dgm:spPr/>
      <dgm:t>
        <a:bodyPr/>
        <a:lstStyle/>
        <a:p>
          <a:endParaRPr lang="en-US"/>
        </a:p>
      </dgm:t>
    </dgm:pt>
    <dgm:pt modelId="{D670C5C2-CE41-4991-BB98-C8C4F9F90B9C}" type="sibTrans" cxnId="{2B7FD77B-8422-4681-BE5B-3EC7F17F968D}">
      <dgm:prSet phldrT="01"/>
      <dgm:spPr/>
      <dgm:t>
        <a:bodyPr/>
        <a:lstStyle/>
        <a:p>
          <a:endParaRPr lang="en-US"/>
        </a:p>
      </dgm:t>
    </dgm:pt>
    <dgm:pt modelId="{C1885351-297A-4BBC-AB16-3C5AB1D3277A}">
      <dgm:prSet/>
      <dgm:spPr/>
      <dgm:t>
        <a:bodyPr/>
        <a:lstStyle/>
        <a:p>
          <a:r>
            <a:rPr lang="es-MX" dirty="0"/>
            <a:t>Distanciamiento social: los participantes deben estar separados al menos seis pies</a:t>
          </a:r>
        </a:p>
      </dgm:t>
    </dgm:pt>
    <dgm:pt modelId="{6041AFCD-AB5A-4A53-82D7-9CD533079C00}" type="parTrans" cxnId="{8DACE6E5-9F3F-4E4C-972A-C755048A54F4}">
      <dgm:prSet/>
      <dgm:spPr/>
      <dgm:t>
        <a:bodyPr/>
        <a:lstStyle/>
        <a:p>
          <a:endParaRPr lang="en-US"/>
        </a:p>
      </dgm:t>
    </dgm:pt>
    <dgm:pt modelId="{6E357756-3572-4E20-94EC-BDE72425621D}" type="sibTrans" cxnId="{8DACE6E5-9F3F-4E4C-972A-C755048A54F4}">
      <dgm:prSet phldrT="02"/>
      <dgm:spPr/>
      <dgm:t>
        <a:bodyPr/>
        <a:lstStyle/>
        <a:p>
          <a:endParaRPr lang="en-US"/>
        </a:p>
      </dgm:t>
    </dgm:pt>
    <dgm:pt modelId="{88AB76D8-CB44-49B7-82ED-4BE62D7767D0}">
      <dgm:prSet/>
      <dgm:spPr/>
      <dgm:t>
        <a:bodyPr/>
        <a:lstStyle/>
        <a:p>
          <a:r>
            <a:rPr lang="es-MX" dirty="0">
              <a:latin typeface="Calibri Light" panose="020F0302020204030204"/>
            </a:rPr>
            <a:t>Controles</a:t>
          </a:r>
          <a:r>
            <a:rPr lang="es-MX" dirty="0"/>
            <a:t> de fuentes e </a:t>
          </a:r>
          <a:r>
            <a:rPr lang="es-MX" dirty="0">
              <a:latin typeface="Calibri Light" panose="020F0302020204030204"/>
            </a:rPr>
            <a:t>higiene</a:t>
          </a:r>
          <a:r>
            <a:rPr lang="es-MX" dirty="0"/>
            <a:t> de los participantes</a:t>
          </a:r>
        </a:p>
      </dgm:t>
    </dgm:pt>
    <dgm:pt modelId="{3526C6E4-BBD4-404E-8A8A-78D83ECB94B3}" type="parTrans" cxnId="{8BBF73EE-6C52-4DD2-81CA-DC99FF0BDEEC}">
      <dgm:prSet/>
      <dgm:spPr/>
      <dgm:t>
        <a:bodyPr/>
        <a:lstStyle/>
        <a:p>
          <a:endParaRPr lang="en-US"/>
        </a:p>
      </dgm:t>
    </dgm:pt>
    <dgm:pt modelId="{150C8EF2-5D17-4A39-9EC6-55A2034E9227}" type="sibTrans" cxnId="{8BBF73EE-6C52-4DD2-81CA-DC99FF0BDEEC}">
      <dgm:prSet phldrT="03"/>
      <dgm:spPr/>
      <dgm:t>
        <a:bodyPr/>
        <a:lstStyle/>
        <a:p>
          <a:endParaRPr lang="en-US"/>
        </a:p>
      </dgm:t>
    </dgm:pt>
    <dgm:pt modelId="{212D9997-0885-4006-960B-6EDFC37785AB}">
      <dgm:prSet/>
      <dgm:spPr/>
      <dgm:t>
        <a:bodyPr/>
        <a:lstStyle/>
        <a:p>
          <a:pPr rtl="0"/>
          <a:r>
            <a:rPr lang="es-MX" dirty="0"/>
            <a:t>Protocolo de limpieza y </a:t>
          </a:r>
          <a:r>
            <a:rPr lang="es-MX" dirty="0">
              <a:latin typeface="Calibri Light" panose="020F0302020204030204"/>
            </a:rPr>
            <a:t>desinfección</a:t>
          </a:r>
          <a:r>
            <a:rPr lang="es-MX" dirty="0"/>
            <a:t> de </a:t>
          </a:r>
          <a:r>
            <a:rPr lang="es-MX" dirty="0" err="1"/>
            <a:t>edifici</a:t>
          </a:r>
          <a:r>
            <a:rPr lang="en-US" dirty="0" err="1"/>
            <a:t>os</a:t>
          </a:r>
          <a:r>
            <a:rPr lang="en-US" dirty="0">
              <a:latin typeface="Calibri Light" panose="020F0302020204030204"/>
            </a:rPr>
            <a:t> </a:t>
          </a:r>
          <a:endParaRPr lang="en-US" dirty="0"/>
        </a:p>
      </dgm:t>
    </dgm:pt>
    <dgm:pt modelId="{F8F7F4C6-0271-472D-B3BD-8A618CF273AB}" type="parTrans" cxnId="{F9418E50-E8E5-4414-848C-A891505B3BBF}">
      <dgm:prSet/>
      <dgm:spPr/>
      <dgm:t>
        <a:bodyPr/>
        <a:lstStyle/>
        <a:p>
          <a:endParaRPr lang="en-US"/>
        </a:p>
      </dgm:t>
    </dgm:pt>
    <dgm:pt modelId="{C31A899A-EDBD-4A0E-B7D7-0957F751E7A4}" type="sibTrans" cxnId="{F9418E50-E8E5-4414-848C-A891505B3BBF}">
      <dgm:prSet phldrT="04"/>
      <dgm:spPr/>
      <dgm:t>
        <a:bodyPr/>
        <a:lstStyle/>
        <a:p>
          <a:endParaRPr lang="en-US"/>
        </a:p>
      </dgm:t>
    </dgm:pt>
    <dgm:pt modelId="{42EE995F-D470-46BB-AA79-F0BFE718D01A}" type="pres">
      <dgm:prSet presAssocID="{6D082732-7886-4858-AC23-881ADE973D89}" presName="linear" presStyleCnt="0">
        <dgm:presLayoutVars>
          <dgm:animLvl val="lvl"/>
          <dgm:resizeHandles val="exact"/>
        </dgm:presLayoutVars>
      </dgm:prSet>
      <dgm:spPr/>
      <dgm:t>
        <a:bodyPr/>
        <a:lstStyle/>
        <a:p>
          <a:endParaRPr lang="en-US"/>
        </a:p>
      </dgm:t>
    </dgm:pt>
    <dgm:pt modelId="{39150C06-C076-4BDC-A8B5-AC773B2007CC}" type="pres">
      <dgm:prSet presAssocID="{4439403F-EC19-45A9-A89F-6CC749A85677}" presName="parentText" presStyleLbl="node1" presStyleIdx="0" presStyleCnt="4" custLinFactNeighborY="32170">
        <dgm:presLayoutVars>
          <dgm:chMax val="0"/>
          <dgm:bulletEnabled val="1"/>
        </dgm:presLayoutVars>
      </dgm:prSet>
      <dgm:spPr/>
      <dgm:t>
        <a:bodyPr/>
        <a:lstStyle/>
        <a:p>
          <a:endParaRPr lang="en-US"/>
        </a:p>
      </dgm:t>
    </dgm:pt>
    <dgm:pt modelId="{8789A4F5-9E13-4160-A07F-9C2F14EF6DB2}" type="pres">
      <dgm:prSet presAssocID="{D670C5C2-CE41-4991-BB98-C8C4F9F90B9C}" presName="spacer" presStyleCnt="0"/>
      <dgm:spPr/>
    </dgm:pt>
    <dgm:pt modelId="{0F0B06C0-D28D-4DDD-9C89-030951DB0C90}" type="pres">
      <dgm:prSet presAssocID="{C1885351-297A-4BBC-AB16-3C5AB1D3277A}" presName="parentText" presStyleLbl="node1" presStyleIdx="1" presStyleCnt="4">
        <dgm:presLayoutVars>
          <dgm:chMax val="0"/>
          <dgm:bulletEnabled val="1"/>
        </dgm:presLayoutVars>
      </dgm:prSet>
      <dgm:spPr/>
      <dgm:t>
        <a:bodyPr/>
        <a:lstStyle/>
        <a:p>
          <a:endParaRPr lang="en-US"/>
        </a:p>
      </dgm:t>
    </dgm:pt>
    <dgm:pt modelId="{0FAE460F-6F2D-4FA6-99CE-901DBA6544F2}" type="pres">
      <dgm:prSet presAssocID="{6E357756-3572-4E20-94EC-BDE72425621D}" presName="spacer" presStyleCnt="0"/>
      <dgm:spPr/>
    </dgm:pt>
    <dgm:pt modelId="{940697A8-AAC6-4971-965E-110045CB5E7A}" type="pres">
      <dgm:prSet presAssocID="{88AB76D8-CB44-49B7-82ED-4BE62D7767D0}" presName="parentText" presStyleLbl="node1" presStyleIdx="2" presStyleCnt="4">
        <dgm:presLayoutVars>
          <dgm:chMax val="0"/>
          <dgm:bulletEnabled val="1"/>
        </dgm:presLayoutVars>
      </dgm:prSet>
      <dgm:spPr/>
      <dgm:t>
        <a:bodyPr/>
        <a:lstStyle/>
        <a:p>
          <a:endParaRPr lang="en-US"/>
        </a:p>
      </dgm:t>
    </dgm:pt>
    <dgm:pt modelId="{FC3E45F9-A861-4278-BB5A-86FC6CFC7FFF}" type="pres">
      <dgm:prSet presAssocID="{150C8EF2-5D17-4A39-9EC6-55A2034E9227}" presName="spacer" presStyleCnt="0"/>
      <dgm:spPr/>
    </dgm:pt>
    <dgm:pt modelId="{4E08F16D-1247-4514-987A-F75743E7381E}" type="pres">
      <dgm:prSet presAssocID="{212D9997-0885-4006-960B-6EDFC37785AB}" presName="parentText" presStyleLbl="node1" presStyleIdx="3" presStyleCnt="4">
        <dgm:presLayoutVars>
          <dgm:chMax val="0"/>
          <dgm:bulletEnabled val="1"/>
        </dgm:presLayoutVars>
      </dgm:prSet>
      <dgm:spPr/>
      <dgm:t>
        <a:bodyPr/>
        <a:lstStyle/>
        <a:p>
          <a:endParaRPr lang="en-US"/>
        </a:p>
      </dgm:t>
    </dgm:pt>
  </dgm:ptLst>
  <dgm:cxnLst>
    <dgm:cxn modelId="{F9418E50-E8E5-4414-848C-A891505B3BBF}" srcId="{6D082732-7886-4858-AC23-881ADE973D89}" destId="{212D9997-0885-4006-960B-6EDFC37785AB}" srcOrd="3" destOrd="0" parTransId="{F8F7F4C6-0271-472D-B3BD-8A618CF273AB}" sibTransId="{C31A899A-EDBD-4A0E-B7D7-0957F751E7A4}"/>
    <dgm:cxn modelId="{29E1ED87-98FE-49AE-A0D4-DC5892873BCB}" type="presOf" srcId="{6D082732-7886-4858-AC23-881ADE973D89}" destId="{42EE995F-D470-46BB-AA79-F0BFE718D01A}" srcOrd="0" destOrd="0" presId="urn:microsoft.com/office/officeart/2005/8/layout/vList2"/>
    <dgm:cxn modelId="{9DFCE697-478E-4F9C-8BAA-ED247F5167C9}" type="presOf" srcId="{4439403F-EC19-45A9-A89F-6CC749A85677}" destId="{39150C06-C076-4BDC-A8B5-AC773B2007CC}" srcOrd="0" destOrd="0" presId="urn:microsoft.com/office/officeart/2005/8/layout/vList2"/>
    <dgm:cxn modelId="{B6A2044F-7B0B-4991-9B9A-7976B0837D67}" type="presOf" srcId="{88AB76D8-CB44-49B7-82ED-4BE62D7767D0}" destId="{940697A8-AAC6-4971-965E-110045CB5E7A}" srcOrd="0" destOrd="0" presId="urn:microsoft.com/office/officeart/2005/8/layout/vList2"/>
    <dgm:cxn modelId="{2B7FD77B-8422-4681-BE5B-3EC7F17F968D}" srcId="{6D082732-7886-4858-AC23-881ADE973D89}" destId="{4439403F-EC19-45A9-A89F-6CC749A85677}" srcOrd="0" destOrd="0" parTransId="{E290D384-8778-4BEA-A762-ABBC5B839CF8}" sibTransId="{D670C5C2-CE41-4991-BB98-C8C4F9F90B9C}"/>
    <dgm:cxn modelId="{8DACE6E5-9F3F-4E4C-972A-C755048A54F4}" srcId="{6D082732-7886-4858-AC23-881ADE973D89}" destId="{C1885351-297A-4BBC-AB16-3C5AB1D3277A}" srcOrd="1" destOrd="0" parTransId="{6041AFCD-AB5A-4A53-82D7-9CD533079C00}" sibTransId="{6E357756-3572-4E20-94EC-BDE72425621D}"/>
    <dgm:cxn modelId="{8BBF73EE-6C52-4DD2-81CA-DC99FF0BDEEC}" srcId="{6D082732-7886-4858-AC23-881ADE973D89}" destId="{88AB76D8-CB44-49B7-82ED-4BE62D7767D0}" srcOrd="2" destOrd="0" parTransId="{3526C6E4-BBD4-404E-8A8A-78D83ECB94B3}" sibTransId="{150C8EF2-5D17-4A39-9EC6-55A2034E9227}"/>
    <dgm:cxn modelId="{D5D32256-DCC2-4066-8FB7-20ABC1176A04}" type="presOf" srcId="{212D9997-0885-4006-960B-6EDFC37785AB}" destId="{4E08F16D-1247-4514-987A-F75743E7381E}" srcOrd="0" destOrd="0" presId="urn:microsoft.com/office/officeart/2005/8/layout/vList2"/>
    <dgm:cxn modelId="{3E41F02D-3599-4EA0-B851-0B9D636D165E}" type="presOf" srcId="{C1885351-297A-4BBC-AB16-3C5AB1D3277A}" destId="{0F0B06C0-D28D-4DDD-9C89-030951DB0C90}" srcOrd="0" destOrd="0" presId="urn:microsoft.com/office/officeart/2005/8/layout/vList2"/>
    <dgm:cxn modelId="{A5200C00-E48F-48AE-9BE2-D191ED814080}" type="presParOf" srcId="{42EE995F-D470-46BB-AA79-F0BFE718D01A}" destId="{39150C06-C076-4BDC-A8B5-AC773B2007CC}" srcOrd="0" destOrd="0" presId="urn:microsoft.com/office/officeart/2005/8/layout/vList2"/>
    <dgm:cxn modelId="{01CCFA79-5F61-4E12-B9E7-0C803121B4E7}" type="presParOf" srcId="{42EE995F-D470-46BB-AA79-F0BFE718D01A}" destId="{8789A4F5-9E13-4160-A07F-9C2F14EF6DB2}" srcOrd="1" destOrd="0" presId="urn:microsoft.com/office/officeart/2005/8/layout/vList2"/>
    <dgm:cxn modelId="{D355FE63-B486-471D-BB23-1202932930DA}" type="presParOf" srcId="{42EE995F-D470-46BB-AA79-F0BFE718D01A}" destId="{0F0B06C0-D28D-4DDD-9C89-030951DB0C90}" srcOrd="2" destOrd="0" presId="urn:microsoft.com/office/officeart/2005/8/layout/vList2"/>
    <dgm:cxn modelId="{4344CD8F-6FE2-4A49-82A0-ADD5A5C98DC2}" type="presParOf" srcId="{42EE995F-D470-46BB-AA79-F0BFE718D01A}" destId="{0FAE460F-6F2D-4FA6-99CE-901DBA6544F2}" srcOrd="3" destOrd="0" presId="urn:microsoft.com/office/officeart/2005/8/layout/vList2"/>
    <dgm:cxn modelId="{37642A23-08D3-4A95-8236-BC1D2767FB69}" type="presParOf" srcId="{42EE995F-D470-46BB-AA79-F0BFE718D01A}" destId="{940697A8-AAC6-4971-965E-110045CB5E7A}" srcOrd="4" destOrd="0" presId="urn:microsoft.com/office/officeart/2005/8/layout/vList2"/>
    <dgm:cxn modelId="{318E5BB4-959E-4BE7-A445-8B8CA74355BB}" type="presParOf" srcId="{42EE995F-D470-46BB-AA79-F0BFE718D01A}" destId="{FC3E45F9-A861-4278-BB5A-86FC6CFC7FFF}" srcOrd="5" destOrd="0" presId="urn:microsoft.com/office/officeart/2005/8/layout/vList2"/>
    <dgm:cxn modelId="{1682C5FB-184B-4C55-8CBA-CF49332560A3}" type="presParOf" srcId="{42EE995F-D470-46BB-AA79-F0BFE718D01A}" destId="{4E08F16D-1247-4514-987A-F75743E7381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50C06-C076-4BDC-A8B5-AC773B2007CC}">
      <dsp:nvSpPr>
        <dsp:cNvPr id="0" name=""/>
        <dsp:cNvSpPr/>
      </dsp:nvSpPr>
      <dsp:spPr>
        <a:xfrm>
          <a:off x="0" y="114504"/>
          <a:ext cx="5452557" cy="115478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a:t>Asegurar que los participantes enfermos se queden en casa y que se identifiquen y aíslen rápidamente a las personas enfermas.</a:t>
          </a:r>
          <a:endParaRPr lang="es-MX" sz="2100" b="0" i="0" u="none" strike="noStrike" kern="1200" cap="none" baseline="0" noProof="0" dirty="0">
            <a:solidFill>
              <a:srgbClr val="010000"/>
            </a:solidFill>
            <a:latin typeface="Calibri Light"/>
            <a:cs typeface="Calibri Light"/>
          </a:endParaRPr>
        </a:p>
      </dsp:txBody>
      <dsp:txXfrm>
        <a:off x="56372" y="170876"/>
        <a:ext cx="5339813" cy="1042045"/>
      </dsp:txXfrm>
    </dsp:sp>
    <dsp:sp modelId="{0F0B06C0-D28D-4DDD-9C89-030951DB0C90}">
      <dsp:nvSpPr>
        <dsp:cNvPr id="0" name=""/>
        <dsp:cNvSpPr/>
      </dsp:nvSpPr>
      <dsp:spPr>
        <a:xfrm>
          <a:off x="0" y="1310318"/>
          <a:ext cx="5452557" cy="1154789"/>
        </a:xfrm>
        <a:prstGeom prst="roundRect">
          <a:avLst/>
        </a:prstGeom>
        <a:solidFill>
          <a:schemeClr val="accent5">
            <a:hueOff val="-2252848"/>
            <a:satOff val="-5806"/>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a:t>Distanciamiento social: los participantes deben estar separados al menos seis pies</a:t>
          </a:r>
        </a:p>
      </dsp:txBody>
      <dsp:txXfrm>
        <a:off x="56372" y="1366690"/>
        <a:ext cx="5339813" cy="1042045"/>
      </dsp:txXfrm>
    </dsp:sp>
    <dsp:sp modelId="{940697A8-AAC6-4971-965E-110045CB5E7A}">
      <dsp:nvSpPr>
        <dsp:cNvPr id="0" name=""/>
        <dsp:cNvSpPr/>
      </dsp:nvSpPr>
      <dsp:spPr>
        <a:xfrm>
          <a:off x="0" y="2525588"/>
          <a:ext cx="5452557" cy="1154789"/>
        </a:xfrm>
        <a:prstGeom prst="roundRect">
          <a:avLst/>
        </a:prstGeom>
        <a:solidFill>
          <a:schemeClr val="accent5">
            <a:hueOff val="-4505695"/>
            <a:satOff val="-11613"/>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a:latin typeface="Calibri Light" panose="020F0302020204030204"/>
            </a:rPr>
            <a:t>Controles</a:t>
          </a:r>
          <a:r>
            <a:rPr lang="es-MX" sz="2100" kern="1200" dirty="0"/>
            <a:t> de fuentes e </a:t>
          </a:r>
          <a:r>
            <a:rPr lang="es-MX" sz="2100" kern="1200" dirty="0">
              <a:latin typeface="Calibri Light" panose="020F0302020204030204"/>
            </a:rPr>
            <a:t>higiene</a:t>
          </a:r>
          <a:r>
            <a:rPr lang="es-MX" sz="2100" kern="1200" dirty="0"/>
            <a:t> de los participantes</a:t>
          </a:r>
        </a:p>
      </dsp:txBody>
      <dsp:txXfrm>
        <a:off x="56372" y="2581960"/>
        <a:ext cx="5339813" cy="1042045"/>
      </dsp:txXfrm>
    </dsp:sp>
    <dsp:sp modelId="{4E08F16D-1247-4514-987A-F75743E7381E}">
      <dsp:nvSpPr>
        <dsp:cNvPr id="0" name=""/>
        <dsp:cNvSpPr/>
      </dsp:nvSpPr>
      <dsp:spPr>
        <a:xfrm>
          <a:off x="0" y="3740858"/>
          <a:ext cx="5452557" cy="1154789"/>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s-MX" sz="2100" kern="1200" dirty="0"/>
            <a:t>Protocolo de limpieza y </a:t>
          </a:r>
          <a:r>
            <a:rPr lang="es-MX" sz="2100" kern="1200" dirty="0">
              <a:latin typeface="Calibri Light" panose="020F0302020204030204"/>
            </a:rPr>
            <a:t>desinfección</a:t>
          </a:r>
          <a:r>
            <a:rPr lang="es-MX" sz="2100" kern="1200" dirty="0"/>
            <a:t> de </a:t>
          </a:r>
          <a:r>
            <a:rPr lang="es-MX" sz="2100" kern="1200" dirty="0" err="1"/>
            <a:t>edifici</a:t>
          </a:r>
          <a:r>
            <a:rPr lang="en-US" sz="2100" kern="1200" dirty="0" err="1"/>
            <a:t>os</a:t>
          </a:r>
          <a:r>
            <a:rPr lang="en-US" sz="2100" kern="1200" dirty="0">
              <a:latin typeface="Calibri Light" panose="020F0302020204030204"/>
            </a:rPr>
            <a:t> </a:t>
          </a:r>
          <a:endParaRPr lang="en-US" sz="2100" kern="1200" dirty="0"/>
        </a:p>
      </dsp:txBody>
      <dsp:txXfrm>
        <a:off x="56372" y="3797230"/>
        <a:ext cx="5339813" cy="10420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F0A6F-EBC3-49DF-8CBD-E71BDDF54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25F470-3F85-4AB3-9205-2DCD5810F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83DCE8-A45E-4707-A240-02E6875B7340}"/>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5" name="Footer Placeholder 4">
            <a:extLst>
              <a:ext uri="{FF2B5EF4-FFF2-40B4-BE49-F238E27FC236}">
                <a16:creationId xmlns:a16="http://schemas.microsoft.com/office/drawing/2014/main" id="{ABCF921E-37EC-461F-B5C9-CC41D7582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7ED0A-8E91-468D-8AFD-AE0EB87DF57C}"/>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4126891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08E7-0865-4202-B291-3BE7A71E06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FEAA25-8797-4117-B912-F77EFDDF79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8125D-E883-4B67-BF38-03A7540D6BF3}"/>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5" name="Footer Placeholder 4">
            <a:extLst>
              <a:ext uri="{FF2B5EF4-FFF2-40B4-BE49-F238E27FC236}">
                <a16:creationId xmlns:a16="http://schemas.microsoft.com/office/drawing/2014/main" id="{A552D1DD-0CE1-4890-96C6-E983C4FE0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D74CE-B952-43B2-B205-40C6A1FD534E}"/>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1395002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DCE773-127A-4877-AB88-B7C4C4C69B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B60FB5-9D45-49B3-8B26-7878EF94DC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E5A21-2319-4372-9362-512E28A2AFFA}"/>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5" name="Footer Placeholder 4">
            <a:extLst>
              <a:ext uri="{FF2B5EF4-FFF2-40B4-BE49-F238E27FC236}">
                <a16:creationId xmlns:a16="http://schemas.microsoft.com/office/drawing/2014/main" id="{9BF89A4A-C1DD-4EF5-8074-0411B6850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BA51D-BB09-4965-80C2-286D648067B9}"/>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96018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6F47-729B-4EDF-8A44-DE37DCCA03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8E949D-D932-456B-ADE8-F96604F494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648F4-72D5-46EC-93E4-AC2B0E3D13A7}"/>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5" name="Footer Placeholder 4">
            <a:extLst>
              <a:ext uri="{FF2B5EF4-FFF2-40B4-BE49-F238E27FC236}">
                <a16:creationId xmlns:a16="http://schemas.microsoft.com/office/drawing/2014/main" id="{951AF1D9-DD7A-41E4-8339-1218288D6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0F26E-1B99-49A0-8D7F-034ABC201175}"/>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362126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1D1B-0267-40A1-9290-DEB7B7C622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E904F-3698-4E72-A9C2-AC109F408B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548EB6-33B9-42C6-A860-2735A21AFF87}"/>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5" name="Footer Placeholder 4">
            <a:extLst>
              <a:ext uri="{FF2B5EF4-FFF2-40B4-BE49-F238E27FC236}">
                <a16:creationId xmlns:a16="http://schemas.microsoft.com/office/drawing/2014/main" id="{16664F61-2607-452D-8C1A-3CFDE12CB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A4B8E-28D3-4959-A8FE-9361CBDE5E58}"/>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367775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7C67-1F9B-4425-A7C4-2BB47F48A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9499FA-64BD-4F30-A05B-D5A3976BB2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45706A-DA92-408A-AEDC-5B7A5A61EF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B48D8-AA79-4194-B7DD-206E8FD7342A}"/>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6" name="Footer Placeholder 5">
            <a:extLst>
              <a:ext uri="{FF2B5EF4-FFF2-40B4-BE49-F238E27FC236}">
                <a16:creationId xmlns:a16="http://schemas.microsoft.com/office/drawing/2014/main" id="{7727B7B8-26DB-499F-8E05-30AC9EDC2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81452-2EEE-4AC7-AA1A-28537AB0717C}"/>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95320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E0B29-A31A-4A8D-9AA8-67BD8EC570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A122F1-F8DB-4136-A0D7-F231B7F983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0A646C-8AA7-4398-AB0B-14CFE843FF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BADF43-664F-4F26-B88E-4549AFC1F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3BABE8-70E2-4DA6-8A2C-3A8D9F800B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12D2B2-C4EA-4441-81F1-90737246A388}"/>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8" name="Footer Placeholder 7">
            <a:extLst>
              <a:ext uri="{FF2B5EF4-FFF2-40B4-BE49-F238E27FC236}">
                <a16:creationId xmlns:a16="http://schemas.microsoft.com/office/drawing/2014/main" id="{39252D27-63E1-4405-9FF2-1A12B7BB34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6594C8-69CA-4B17-A187-956B5080960A}"/>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723667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60B5-641E-4514-A290-D2D1774C24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69ABE6-C36A-4E2C-BFEE-775BC67E9347}"/>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4" name="Footer Placeholder 3">
            <a:extLst>
              <a:ext uri="{FF2B5EF4-FFF2-40B4-BE49-F238E27FC236}">
                <a16:creationId xmlns:a16="http://schemas.microsoft.com/office/drawing/2014/main" id="{86D52A4A-F467-4A34-BA04-68EF2D9588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C005D4-D0EA-471D-9779-10ADFB5E733C}"/>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169560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608E06-569B-4494-8F48-D3E19DF20388}"/>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3" name="Footer Placeholder 2">
            <a:extLst>
              <a:ext uri="{FF2B5EF4-FFF2-40B4-BE49-F238E27FC236}">
                <a16:creationId xmlns:a16="http://schemas.microsoft.com/office/drawing/2014/main" id="{7AA1BF1B-4ED0-49B8-87D4-1878453D95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937AF1-7BC6-4AA7-A52B-8026943B4F79}"/>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3497371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D110-B027-4344-ABCF-94DA553BD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6849A5-E22F-4205-893B-86CD61C05D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130D35-04F8-41BD-BD3C-09603D3C5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8913-0A84-41D9-8253-D0A9A3640B3E}"/>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6" name="Footer Placeholder 5">
            <a:extLst>
              <a:ext uri="{FF2B5EF4-FFF2-40B4-BE49-F238E27FC236}">
                <a16:creationId xmlns:a16="http://schemas.microsoft.com/office/drawing/2014/main" id="{04343F12-4998-4C63-9396-5A2687A97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02C8B-6320-4F37-B22B-6DC3E7832833}"/>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783097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54D2-AA66-474B-9A62-68409D2010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EC6989-114E-4EB6-8AE4-51FCFC345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452313-D564-440C-A959-97F6617F8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C1B07-8B0E-46A4-BD7D-8F46C4464353}"/>
              </a:ext>
            </a:extLst>
          </p:cNvPr>
          <p:cNvSpPr>
            <a:spLocks noGrp="1"/>
          </p:cNvSpPr>
          <p:nvPr>
            <p:ph type="dt" sz="half" idx="10"/>
          </p:nvPr>
        </p:nvSpPr>
        <p:spPr/>
        <p:txBody>
          <a:bodyPr/>
          <a:lstStyle/>
          <a:p>
            <a:fld id="{278967D7-DB87-4AFD-8B2C-C86D700B54E7}" type="datetimeFigureOut">
              <a:rPr lang="en-US" smtClean="0"/>
              <a:t>10/5/2020</a:t>
            </a:fld>
            <a:endParaRPr lang="en-US"/>
          </a:p>
        </p:txBody>
      </p:sp>
      <p:sp>
        <p:nvSpPr>
          <p:cNvPr id="6" name="Footer Placeholder 5">
            <a:extLst>
              <a:ext uri="{FF2B5EF4-FFF2-40B4-BE49-F238E27FC236}">
                <a16:creationId xmlns:a16="http://schemas.microsoft.com/office/drawing/2014/main" id="{3ABB6484-F3E7-4846-A2E2-5596F2F5E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48561-B9A8-4FBF-BFCF-112B09186888}"/>
              </a:ext>
            </a:extLst>
          </p:cNvPr>
          <p:cNvSpPr>
            <a:spLocks noGrp="1"/>
          </p:cNvSpPr>
          <p:nvPr>
            <p:ph type="sldNum" sz="quarter" idx="12"/>
          </p:nvPr>
        </p:nvSpPr>
        <p:spPr/>
        <p:txBody>
          <a:bodyPr/>
          <a:lstStyle/>
          <a:p>
            <a:fld id="{0209CF35-7B38-4CEF-97B4-678126810FE2}" type="slidenum">
              <a:rPr lang="en-US" smtClean="0"/>
              <a:t>‹#›</a:t>
            </a:fld>
            <a:endParaRPr lang="en-US"/>
          </a:p>
        </p:txBody>
      </p:sp>
    </p:spTree>
    <p:extLst>
      <p:ext uri="{BB962C8B-B14F-4D97-AF65-F5344CB8AC3E}">
        <p14:creationId xmlns:p14="http://schemas.microsoft.com/office/powerpoint/2010/main" val="83324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CBC4DE-C2ED-4F87-84B6-1894138ADC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CC5FCE-9237-489D-8A6D-F79D67D74C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591A7-1ABC-4736-9F34-333FDFE1B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967D7-DB87-4AFD-8B2C-C86D700B54E7}" type="datetimeFigureOut">
              <a:rPr lang="en-US" smtClean="0"/>
              <a:t>10/5/2020</a:t>
            </a:fld>
            <a:endParaRPr lang="en-US"/>
          </a:p>
        </p:txBody>
      </p:sp>
      <p:sp>
        <p:nvSpPr>
          <p:cNvPr id="5" name="Footer Placeholder 4">
            <a:extLst>
              <a:ext uri="{FF2B5EF4-FFF2-40B4-BE49-F238E27FC236}">
                <a16:creationId xmlns:a16="http://schemas.microsoft.com/office/drawing/2014/main" id="{67F99E4E-12B1-4846-9245-F43230E0E8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E4B23-639E-4282-BAF1-946C9C2A9F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9CF35-7B38-4CEF-97B4-678126810FE2}" type="slidenum">
              <a:rPr lang="en-US" smtClean="0"/>
              <a:t>‹#›</a:t>
            </a:fld>
            <a:endParaRPr lang="en-US"/>
          </a:p>
        </p:txBody>
      </p:sp>
    </p:spTree>
    <p:extLst>
      <p:ext uri="{BB962C8B-B14F-4D97-AF65-F5344CB8AC3E}">
        <p14:creationId xmlns:p14="http://schemas.microsoft.com/office/powerpoint/2010/main" val="3201608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cdc.gov/coronavirus/2019-ncov/if-you-are-sick/quarantine.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health.state.mn.us/diseases/coronavirus/facecover.html" TargetMode="External"/><Relationship Id="rId2" Type="http://schemas.openxmlformats.org/officeDocument/2006/relationships/hyperlink" Target="https://www.leg.state.mn.us/archive/execorders/20-81.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2542EEC-4F7C-4AE2-933E-EAC8EB3FA3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3CE49-84A9-4320-993E-3ED8ED265ACC}"/>
              </a:ext>
            </a:extLst>
          </p:cNvPr>
          <p:cNvSpPr>
            <a:spLocks noGrp="1"/>
          </p:cNvSpPr>
          <p:nvPr>
            <p:ph type="ctrTitle"/>
          </p:nvPr>
        </p:nvSpPr>
        <p:spPr>
          <a:xfrm>
            <a:off x="7041856" y="3113415"/>
            <a:ext cx="4036334" cy="2387600"/>
          </a:xfrm>
        </p:spPr>
        <p:txBody>
          <a:bodyPr anchor="t">
            <a:normAutofit/>
          </a:bodyPr>
          <a:lstStyle/>
          <a:p>
            <a:pPr algn="l"/>
            <a:r>
              <a:rPr lang="en-US" sz="5400">
                <a:latin typeface="Calibri" panose="020F0502020204030204" pitchFamily="34" charset="0"/>
                <a:cs typeface="Calibri" panose="020F0502020204030204" pitchFamily="34" charset="0"/>
              </a:rPr>
              <a:t>¡</a:t>
            </a:r>
            <a:r>
              <a:rPr lang="en-US" sz="5400"/>
              <a:t>Bienvenidos!</a:t>
            </a:r>
          </a:p>
        </p:txBody>
      </p:sp>
      <p:sp>
        <p:nvSpPr>
          <p:cNvPr id="3" name="Subtitle 2">
            <a:extLst>
              <a:ext uri="{FF2B5EF4-FFF2-40B4-BE49-F238E27FC236}">
                <a16:creationId xmlns:a16="http://schemas.microsoft.com/office/drawing/2014/main" id="{8E9AA1B6-6786-45A6-9CA4-1944398C1BCB}"/>
              </a:ext>
            </a:extLst>
          </p:cNvPr>
          <p:cNvSpPr>
            <a:spLocks noGrp="1"/>
          </p:cNvSpPr>
          <p:nvPr>
            <p:ph type="subTitle" idx="1"/>
          </p:nvPr>
        </p:nvSpPr>
        <p:spPr>
          <a:xfrm>
            <a:off x="7113835" y="3703637"/>
            <a:ext cx="4036333" cy="1709849"/>
          </a:xfrm>
        </p:spPr>
        <p:txBody>
          <a:bodyPr anchor="b">
            <a:normAutofit/>
          </a:bodyPr>
          <a:lstStyle/>
          <a:p>
            <a:pPr algn="l"/>
            <a:r>
              <a:rPr lang="en-US" sz="2000" dirty="0" err="1"/>
              <a:t>Entrenamiento</a:t>
            </a:r>
            <a:r>
              <a:rPr lang="en-US" sz="2000" dirty="0"/>
              <a:t> para </a:t>
            </a:r>
            <a:r>
              <a:rPr lang="en-US" sz="2000" dirty="0" err="1"/>
              <a:t>Catequistas</a:t>
            </a:r>
            <a:r>
              <a:rPr lang="en-US" sz="2000" dirty="0"/>
              <a:t> </a:t>
            </a:r>
          </a:p>
          <a:p>
            <a:pPr algn="l"/>
            <a:r>
              <a:rPr lang="en-US" sz="2000" dirty="0" err="1"/>
              <a:t>Ciclo</a:t>
            </a:r>
            <a:r>
              <a:rPr lang="en-US" sz="2000" dirty="0"/>
              <a:t> 2020-2021</a:t>
            </a:r>
          </a:p>
        </p:txBody>
      </p:sp>
      <p:sp>
        <p:nvSpPr>
          <p:cNvPr id="36" name="Rectangle 35">
            <a:extLst>
              <a:ext uri="{FF2B5EF4-FFF2-40B4-BE49-F238E27FC236}">
                <a16:creationId xmlns:a16="http://schemas.microsoft.com/office/drawing/2014/main" id="{B81933D1-5615-42C7-9C0B-4EB7105CCE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olorful, holding, young, umbrella&#10;&#10;Description automatically generated">
            <a:extLst>
              <a:ext uri="{FF2B5EF4-FFF2-40B4-BE49-F238E27FC236}">
                <a16:creationId xmlns:a16="http://schemas.microsoft.com/office/drawing/2014/main" id="{D0EAF0DE-0BF8-4ABD-A8E3-35E044FFE180}"/>
              </a:ext>
            </a:extLst>
          </p:cNvPr>
          <p:cNvPicPr>
            <a:picLocks noChangeAspect="1"/>
          </p:cNvPicPr>
          <p:nvPr/>
        </p:nvPicPr>
        <p:blipFill rotWithShape="1">
          <a:blip r:embed="rId2">
            <a:extLst>
              <a:ext uri="{28A0092B-C50C-407E-A947-70E740481C1C}">
                <a14:useLocalDpi xmlns:a14="http://schemas.microsoft.com/office/drawing/2010/main" val="0"/>
              </a:ext>
            </a:extLst>
          </a:blip>
          <a:srcRect b="1268"/>
          <a:stretch/>
        </p:blipFill>
        <p:spPr>
          <a:xfrm>
            <a:off x="733507" y="666728"/>
            <a:ext cx="5536001" cy="5465791"/>
          </a:xfrm>
          <a:prstGeom prst="rect">
            <a:avLst/>
          </a:prstGeom>
        </p:spPr>
      </p:pic>
      <p:grpSp>
        <p:nvGrpSpPr>
          <p:cNvPr id="40" name="Group 39">
            <a:extLst>
              <a:ext uri="{FF2B5EF4-FFF2-40B4-BE49-F238E27FC236}">
                <a16:creationId xmlns:a16="http://schemas.microsoft.com/office/drawing/2014/main" id="{032D8612-31EB-44CF-A1D0-14FD4C7054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41" name="Rectangle 40">
              <a:extLst>
                <a:ext uri="{FF2B5EF4-FFF2-40B4-BE49-F238E27FC236}">
                  <a16:creationId xmlns:a16="http://schemas.microsoft.com/office/drawing/2014/main" id="{F19A4A0F-1B59-4DB0-9764-D10936E98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2569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A5EF-736B-4AC0-9B05-F6457E5B15D3}"/>
              </a:ext>
            </a:extLst>
          </p:cNvPr>
          <p:cNvSpPr>
            <a:spLocks noGrp="1"/>
          </p:cNvSpPr>
          <p:nvPr>
            <p:ph type="title"/>
          </p:nvPr>
        </p:nvSpPr>
        <p:spPr>
          <a:xfrm>
            <a:off x="655320" y="365125"/>
            <a:ext cx="5120114" cy="1692794"/>
          </a:xfrm>
        </p:spPr>
        <p:txBody>
          <a:bodyPr>
            <a:normAutofit/>
          </a:bodyPr>
          <a:lstStyle/>
          <a:p>
            <a:r>
              <a:rPr lang="es-MX" b="1" dirty="0"/>
              <a:t>Principios</a:t>
            </a:r>
            <a:r>
              <a:rPr lang="en-US" b="1" dirty="0"/>
              <a:t> Generales</a:t>
            </a:r>
            <a:br>
              <a:rPr lang="en-US" b="1" dirty="0"/>
            </a:br>
            <a:endParaRPr lang="en-US"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377635-B8EF-4C6C-83C7-4EDD58B40A1A}"/>
              </a:ext>
            </a:extLst>
          </p:cNvPr>
          <p:cNvSpPr>
            <a:spLocks noGrp="1"/>
          </p:cNvSpPr>
          <p:nvPr>
            <p:ph idx="1"/>
          </p:nvPr>
        </p:nvSpPr>
        <p:spPr>
          <a:xfrm>
            <a:off x="655321" y="2575034"/>
            <a:ext cx="5120113" cy="3462228"/>
          </a:xfrm>
        </p:spPr>
        <p:txBody>
          <a:bodyPr>
            <a:normAutofit fontScale="85000" lnSpcReduction="20000"/>
          </a:bodyPr>
          <a:lstStyle/>
          <a:p>
            <a:r>
              <a:rPr lang="es-MX" sz="3600" dirty="0"/>
              <a:t>“Formación de fe” se usa en este documento como un término que incluye todo y se refiere a la formación de adultos, el ministerio de jóvenes, la formación familiar y los programas de catequesis sistemática y preparación sacramental para los niños.</a:t>
            </a:r>
            <a:endParaRPr lang="en-US" sz="3600" dirty="0"/>
          </a:p>
          <a:p>
            <a:endParaRPr lang="en-US" sz="1800" dirty="0"/>
          </a:p>
        </p:txBody>
      </p:sp>
      <p:pic>
        <p:nvPicPr>
          <p:cNvPr id="5" name="Picture 4" descr="A person posing for the camera&#10;&#10;Description automatically generated">
            <a:extLst>
              <a:ext uri="{FF2B5EF4-FFF2-40B4-BE49-F238E27FC236}">
                <a16:creationId xmlns:a16="http://schemas.microsoft.com/office/drawing/2014/main" id="{597EDCC4-F2FC-4BFE-8847-3638268E9EA6}"/>
              </a:ext>
            </a:extLst>
          </p:cNvPr>
          <p:cNvPicPr>
            <a:picLocks noChangeAspect="1"/>
          </p:cNvPicPr>
          <p:nvPr/>
        </p:nvPicPr>
        <p:blipFill rotWithShape="1">
          <a:blip r:embed="rId2">
            <a:extLst>
              <a:ext uri="{28A0092B-C50C-407E-A947-70E740481C1C}">
                <a14:useLocalDpi xmlns:a14="http://schemas.microsoft.com/office/drawing/2010/main" val="0"/>
              </a:ext>
            </a:extLst>
          </a:blip>
          <a:srcRect l="3765" r="4179"/>
          <a:stretch/>
        </p:blipFill>
        <p:spPr>
          <a:xfrm>
            <a:off x="5878849" y="14387"/>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6561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ns face&#10;&#10;Description automatically generated">
            <a:extLst>
              <a:ext uri="{FF2B5EF4-FFF2-40B4-BE49-F238E27FC236}">
                <a16:creationId xmlns:a16="http://schemas.microsoft.com/office/drawing/2014/main" id="{E853DA0E-3060-452B-A603-26A0296E512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47555"/>
          <a:stretch/>
        </p:blipFill>
        <p:spPr>
          <a:xfrm>
            <a:off x="5797543" y="10"/>
            <a:ext cx="6394152" cy="6857990"/>
          </a:xfrm>
          <a:prstGeom prst="rect">
            <a:avLst/>
          </a:prstGeom>
        </p:spPr>
      </p:pic>
      <p:pic>
        <p:nvPicPr>
          <p:cNvPr id="18"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F5C9B524-22F7-483C-93D4-6337BC8D73C5}"/>
              </a:ext>
            </a:extLst>
          </p:cNvPr>
          <p:cNvSpPr>
            <a:spLocks noGrp="1"/>
          </p:cNvSpPr>
          <p:nvPr>
            <p:ph idx="1"/>
          </p:nvPr>
        </p:nvSpPr>
        <p:spPr>
          <a:xfrm>
            <a:off x="352426" y="528727"/>
            <a:ext cx="5264150" cy="5546623"/>
          </a:xfrm>
        </p:spPr>
        <p:txBody>
          <a:bodyPr anchor="ctr">
            <a:noAutofit/>
          </a:bodyPr>
          <a:lstStyle/>
          <a:p>
            <a:pPr marL="0" indent="0">
              <a:buNone/>
            </a:pPr>
            <a:r>
              <a:rPr lang="es-MX" sz="3200" dirty="0">
                <a:solidFill>
                  <a:srgbClr val="000000"/>
                </a:solidFill>
              </a:rPr>
              <a:t>Las parroquias deben tener el personal y los suministros adecuados para implementar estas pautas y asegurarse de que todos estén lo suficientemente capacitados y preparados. Las parroquias que ofrecen formación de fe, ya sea en el lugar o fuera del lugar, deben tener un </a:t>
            </a:r>
            <a:r>
              <a:rPr lang="es-MX" sz="3200" b="1" dirty="0">
                <a:solidFill>
                  <a:srgbClr val="000000"/>
                </a:solidFill>
              </a:rPr>
              <a:t>Plan de Preparación.</a:t>
            </a:r>
            <a:endParaRPr lang="en-US" sz="3200" b="1" dirty="0">
              <a:solidFill>
                <a:srgbClr val="000000"/>
              </a:solidFill>
              <a:cs typeface="Calibri"/>
            </a:endParaRPr>
          </a:p>
        </p:txBody>
      </p:sp>
    </p:spTree>
    <p:extLst>
      <p:ext uri="{BB962C8B-B14F-4D97-AF65-F5344CB8AC3E}">
        <p14:creationId xmlns:p14="http://schemas.microsoft.com/office/powerpoint/2010/main" val="3006576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CD2D09-B1BB-4DF5-9E1C-3D21B21EDE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3355637-BA71-4F63-94C9-E77BF81BDFC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547F302C-2A14-4982-ACA2-B660F7B65442}"/>
              </a:ext>
            </a:extLst>
          </p:cNvPr>
          <p:cNvSpPr>
            <a:spLocks noGrp="1"/>
          </p:cNvSpPr>
          <p:nvPr>
            <p:ph idx="1"/>
          </p:nvPr>
        </p:nvSpPr>
        <p:spPr>
          <a:xfrm>
            <a:off x="247650" y="590634"/>
            <a:ext cx="5305425" cy="5829215"/>
          </a:xfrm>
        </p:spPr>
        <p:txBody>
          <a:bodyPr anchor="ctr">
            <a:noAutofit/>
          </a:bodyPr>
          <a:lstStyle/>
          <a:p>
            <a:pPr marL="0" indent="0">
              <a:buNone/>
            </a:pPr>
            <a:r>
              <a:rPr lang="es-MX" sz="3600" dirty="0">
                <a:solidFill>
                  <a:srgbClr val="000000"/>
                </a:solidFill>
              </a:rPr>
              <a:t>Comunicar el </a:t>
            </a:r>
            <a:r>
              <a:rPr lang="es-MX" sz="3600" b="1" dirty="0">
                <a:solidFill>
                  <a:srgbClr val="000000"/>
                </a:solidFill>
              </a:rPr>
              <a:t>Plan de Preparación</a:t>
            </a:r>
            <a:r>
              <a:rPr lang="es-MX" sz="3600" dirty="0">
                <a:solidFill>
                  <a:srgbClr val="000000"/>
                </a:solidFill>
              </a:rPr>
              <a:t> para la formación de fe a todos los feligreses, incluidos los padres. </a:t>
            </a:r>
          </a:p>
          <a:p>
            <a:pPr marL="0" indent="0">
              <a:buNone/>
            </a:pPr>
            <a:r>
              <a:rPr lang="es-MX" sz="3600" dirty="0">
                <a:solidFill>
                  <a:srgbClr val="000000"/>
                </a:solidFill>
              </a:rPr>
              <a:t>Es importante que todos entiendan lo que está haciendo la parroquia para mantener a las personas seguras en las actividades y eventos de formación de fe.</a:t>
            </a:r>
            <a:endParaRPr lang="en-US" sz="3600" dirty="0">
              <a:solidFill>
                <a:srgbClr val="000000"/>
              </a:solidFill>
            </a:endParaRPr>
          </a:p>
        </p:txBody>
      </p:sp>
      <p:sp>
        <p:nvSpPr>
          <p:cNvPr id="29" name="Freeform 49">
            <a:extLst>
              <a:ext uri="{FF2B5EF4-FFF2-40B4-BE49-F238E27FC236}">
                <a16:creationId xmlns:a16="http://schemas.microsoft.com/office/drawing/2014/main" id="{967C29FE-FD32-4AFB-AD20-DBDF5864B2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map&#10;&#10;Description automatically generated">
            <a:extLst>
              <a:ext uri="{FF2B5EF4-FFF2-40B4-BE49-F238E27FC236}">
                <a16:creationId xmlns:a16="http://schemas.microsoft.com/office/drawing/2014/main" id="{8E68346E-27A0-4597-82D1-DDF8C6E7F0A5}"/>
              </a:ext>
            </a:extLst>
          </p:cNvPr>
          <p:cNvPicPr>
            <a:picLocks noChangeAspect="1"/>
          </p:cNvPicPr>
          <p:nvPr/>
        </p:nvPicPr>
        <p:blipFill rotWithShape="1">
          <a:blip r:embed="rId3">
            <a:extLst>
              <a:ext uri="{28A0092B-C50C-407E-A947-70E740481C1C}">
                <a14:useLocalDpi xmlns:a14="http://schemas.microsoft.com/office/drawing/2010/main" val="0"/>
              </a:ext>
            </a:extLst>
          </a:blip>
          <a:srcRect l="22298" r="8180"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941537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084D96B7-CFE1-4975-92DD-4A1E275ACDBD}"/>
              </a:ext>
            </a:extLst>
          </p:cNvPr>
          <p:cNvPicPr>
            <a:picLocks noChangeAspect="1"/>
          </p:cNvPicPr>
          <p:nvPr/>
        </p:nvPicPr>
        <p:blipFill rotWithShape="1">
          <a:blip r:embed="rId2" cstate="hqprint">
            <a:alphaModFix/>
            <a:extLst>
              <a:ext uri="{28A0092B-C50C-407E-A947-70E740481C1C}">
                <a14:useLocalDpi xmlns:a14="http://schemas.microsoft.com/office/drawing/2010/main" val="0"/>
              </a:ext>
            </a:extLst>
          </a:blip>
          <a:srcRect l="7233" r="30530" b="-1"/>
          <a:stretch/>
        </p:blipFill>
        <p:spPr>
          <a:xfrm>
            <a:off x="5797543" y="10"/>
            <a:ext cx="6394152" cy="6857990"/>
          </a:xfrm>
          <a:prstGeom prst="rect">
            <a:avLst/>
          </a:prstGeom>
        </p:spPr>
      </p:pic>
      <p:pic>
        <p:nvPicPr>
          <p:cNvPr id="21" name="Picture 20">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CD8C807B-E9C4-4DEA-B341-CF4436DEDBF4}"/>
              </a:ext>
            </a:extLst>
          </p:cNvPr>
          <p:cNvSpPr>
            <a:spLocks noGrp="1"/>
          </p:cNvSpPr>
          <p:nvPr>
            <p:ph idx="1"/>
          </p:nvPr>
        </p:nvSpPr>
        <p:spPr>
          <a:xfrm>
            <a:off x="314326" y="657226"/>
            <a:ext cx="5581650" cy="5610224"/>
          </a:xfrm>
        </p:spPr>
        <p:txBody>
          <a:bodyPr anchor="ctr">
            <a:noAutofit/>
          </a:bodyPr>
          <a:lstStyle/>
          <a:p>
            <a:r>
              <a:rPr lang="es-MX" sz="3600" dirty="0">
                <a:solidFill>
                  <a:srgbClr val="000000"/>
                </a:solidFill>
              </a:rPr>
              <a:t>Las políticas y prácticas para el año de formación de fe 2020-2021 deben ser flexibles para responder a la nueva información y desarrollos.</a:t>
            </a:r>
          </a:p>
          <a:p>
            <a:r>
              <a:rPr lang="es-MX" sz="3600" dirty="0">
                <a:solidFill>
                  <a:srgbClr val="000000"/>
                </a:solidFill>
              </a:rPr>
              <a:t> Será necesaria la voluntad de adaptar y perfeccionar los enfoques, cuando las prácticas específicas no funcionen</a:t>
            </a:r>
            <a:endParaRPr lang="en-US" sz="3600" dirty="0">
              <a:solidFill>
                <a:srgbClr val="000000"/>
              </a:solidFill>
            </a:endParaRPr>
          </a:p>
        </p:txBody>
      </p:sp>
    </p:spTree>
    <p:extLst>
      <p:ext uri="{BB962C8B-B14F-4D97-AF65-F5344CB8AC3E}">
        <p14:creationId xmlns:p14="http://schemas.microsoft.com/office/powerpoint/2010/main" val="1110089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9">
            <a:extLst>
              <a:ext uri="{FF2B5EF4-FFF2-40B4-BE49-F238E27FC236}">
                <a16:creationId xmlns:a16="http://schemas.microsoft.com/office/drawing/2014/main" id="{19AE98B8-B73A-4724-B639-017087F9239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C1812F7-77BB-4C70-817F-5E3AFF12543F}"/>
              </a:ext>
            </a:extLst>
          </p:cNvPr>
          <p:cNvSpPr>
            <a:spLocks noGrp="1"/>
          </p:cNvSpPr>
          <p:nvPr>
            <p:ph idx="1"/>
          </p:nvPr>
        </p:nvSpPr>
        <p:spPr>
          <a:xfrm>
            <a:off x="6751321" y="723900"/>
            <a:ext cx="4869179" cy="5762625"/>
          </a:xfrm>
        </p:spPr>
        <p:txBody>
          <a:bodyPr anchor="b">
            <a:normAutofit/>
          </a:bodyPr>
          <a:lstStyle/>
          <a:p>
            <a:r>
              <a:rPr lang="es-MX" sz="3600" dirty="0">
                <a:solidFill>
                  <a:srgbClr val="000000"/>
                </a:solidFill>
              </a:rPr>
              <a:t>Las políticas de formación de fe de las parroquias locales para el año 2020-2021 deben poseer la capacidad de adaptarse en función del nivel de transmisión del virus que pueda estar presente en la comunidad local.</a:t>
            </a:r>
            <a:endParaRPr lang="en-US" sz="3600" dirty="0">
              <a:solidFill>
                <a:srgbClr val="000000"/>
              </a:solidFill>
            </a:endParaRPr>
          </a:p>
          <a:p>
            <a:endParaRPr lang="en-US" sz="1800" dirty="0">
              <a:solidFill>
                <a:srgbClr val="000000"/>
              </a:solidFill>
            </a:endParaRPr>
          </a:p>
        </p:txBody>
      </p:sp>
      <p:pic>
        <p:nvPicPr>
          <p:cNvPr id="4" name="Picture 3" descr="Coronavirus: Qué es el distanciamiento social y porqué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 y="463463"/>
            <a:ext cx="6734305" cy="5872249"/>
          </a:xfrm>
          <a:prstGeom prst="rect">
            <a:avLst/>
          </a:prstGeom>
        </p:spPr>
      </p:pic>
    </p:spTree>
    <p:extLst>
      <p:ext uri="{BB962C8B-B14F-4D97-AF65-F5344CB8AC3E}">
        <p14:creationId xmlns:p14="http://schemas.microsoft.com/office/powerpoint/2010/main" val="3199695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8108D317-7CBD-4897-BD1F-959436D2A3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sitting, eating, looking&#10;&#10;Description automatically generated">
            <a:extLst>
              <a:ext uri="{FF2B5EF4-FFF2-40B4-BE49-F238E27FC236}">
                <a16:creationId xmlns:a16="http://schemas.microsoft.com/office/drawing/2014/main" id="{AECD6D9A-8C9F-45A5-A569-CCEF951CD9F3}"/>
              </a:ext>
            </a:extLst>
          </p:cNvPr>
          <p:cNvPicPr>
            <a:picLocks noChangeAspect="1"/>
          </p:cNvPicPr>
          <p:nvPr/>
        </p:nvPicPr>
        <p:blipFill rotWithShape="1">
          <a:blip r:embed="rId2">
            <a:extLst>
              <a:ext uri="{28A0092B-C50C-407E-A947-70E740481C1C}">
                <a14:useLocalDpi xmlns:a14="http://schemas.microsoft.com/office/drawing/2010/main" val="0"/>
              </a:ext>
            </a:extLst>
          </a:blip>
          <a:srcRect l="13185" r="21432"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7" name="Rectangle 11">
            <a:extLst>
              <a:ext uri="{FF2B5EF4-FFF2-40B4-BE49-F238E27FC236}">
                <a16:creationId xmlns:a16="http://schemas.microsoft.com/office/drawing/2014/main" id="{D6297641-8B9F-4767-9606-8A1131322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3">
            <a:extLst>
              <a:ext uri="{FF2B5EF4-FFF2-40B4-BE49-F238E27FC236}">
                <a16:creationId xmlns:a16="http://schemas.microsoft.com/office/drawing/2014/main" id="{D8F3CA65-EA00-46B4-9616-39E6853F7B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D605B3A-EF67-4FF4-AF82-73DA651D1FE5}"/>
              </a:ext>
            </a:extLst>
          </p:cNvPr>
          <p:cNvSpPr>
            <a:spLocks noGrp="1"/>
          </p:cNvSpPr>
          <p:nvPr>
            <p:ph idx="1"/>
          </p:nvPr>
        </p:nvSpPr>
        <p:spPr>
          <a:xfrm>
            <a:off x="7241186" y="698835"/>
            <a:ext cx="4314645" cy="5949880"/>
          </a:xfrm>
        </p:spPr>
        <p:txBody>
          <a:bodyPr anchor="t">
            <a:noAutofit/>
          </a:bodyPr>
          <a:lstStyle/>
          <a:p>
            <a:r>
              <a:rPr lang="es-MX" sz="3600" dirty="0"/>
              <a:t>Se deben hacer consideraciones especiales para satisfacer mejor las necesidades de los niños y las familias en forma individual. </a:t>
            </a:r>
            <a:r>
              <a:rPr lang="en-US" sz="3600" dirty="0"/>
              <a:t>Esto es</a:t>
            </a:r>
            <a:r>
              <a:rPr lang="es-MX" sz="3600" dirty="0"/>
              <a:t> especialmente cierto en las poblaciones más vulnerables.</a:t>
            </a:r>
          </a:p>
        </p:txBody>
      </p:sp>
    </p:spTree>
    <p:extLst>
      <p:ext uri="{BB962C8B-B14F-4D97-AF65-F5344CB8AC3E}">
        <p14:creationId xmlns:p14="http://schemas.microsoft.com/office/powerpoint/2010/main" val="92257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7D7F13-9AFE-44E1-9105-E537C490574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6764"/>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B058866C-68DF-4EFF-9238-85727E1BD7A2}"/>
              </a:ext>
            </a:extLst>
          </p:cNvPr>
          <p:cNvSpPr>
            <a:spLocks noGrp="1"/>
          </p:cNvSpPr>
          <p:nvPr>
            <p:ph idx="1"/>
          </p:nvPr>
        </p:nvSpPr>
        <p:spPr>
          <a:xfrm>
            <a:off x="804997" y="400050"/>
            <a:ext cx="4706803" cy="5660923"/>
          </a:xfrm>
        </p:spPr>
        <p:txBody>
          <a:bodyPr anchor="ctr">
            <a:normAutofit fontScale="77500" lnSpcReduction="20000"/>
          </a:bodyPr>
          <a:lstStyle/>
          <a:p>
            <a:r>
              <a:rPr lang="es-MX" sz="3600" dirty="0">
                <a:solidFill>
                  <a:srgbClr val="000000"/>
                </a:solidFill>
              </a:rPr>
              <a:t>Todas las actividades que involucren a niños y jóvenes deben seguir </a:t>
            </a:r>
            <a:r>
              <a:rPr lang="es-MX" sz="3600" u="sng" dirty="0">
                <a:solidFill>
                  <a:srgbClr val="000000"/>
                </a:solidFill>
              </a:rPr>
              <a:t>Office of Ministerial </a:t>
            </a:r>
            <a:r>
              <a:rPr lang="es-MX" sz="3600" u="sng" dirty="0" err="1">
                <a:solidFill>
                  <a:srgbClr val="000000"/>
                </a:solidFill>
              </a:rPr>
              <a:t>Standards</a:t>
            </a:r>
            <a:r>
              <a:rPr lang="es-MX" sz="3600" u="sng" dirty="0">
                <a:solidFill>
                  <a:srgbClr val="000000"/>
                </a:solidFill>
              </a:rPr>
              <a:t> and </a:t>
            </a:r>
            <a:r>
              <a:rPr lang="es-MX" sz="3600" u="sng" dirty="0" err="1">
                <a:solidFill>
                  <a:srgbClr val="000000"/>
                </a:solidFill>
              </a:rPr>
              <a:t>Safe</a:t>
            </a:r>
            <a:r>
              <a:rPr lang="es-MX" sz="3600" u="sng" dirty="0">
                <a:solidFill>
                  <a:srgbClr val="000000"/>
                </a:solidFill>
              </a:rPr>
              <a:t> </a:t>
            </a:r>
            <a:r>
              <a:rPr lang="es-MX" sz="3600" u="sng" dirty="0" err="1">
                <a:solidFill>
                  <a:srgbClr val="000000"/>
                </a:solidFill>
              </a:rPr>
              <a:t>Environment</a:t>
            </a:r>
            <a:r>
              <a:rPr lang="es-MX" sz="3600" u="sng" dirty="0">
                <a:solidFill>
                  <a:srgbClr val="000000"/>
                </a:solidFill>
              </a:rPr>
              <a:t> </a:t>
            </a:r>
            <a:r>
              <a:rPr lang="es-MX" sz="3600" u="sng" dirty="0" err="1">
                <a:solidFill>
                  <a:srgbClr val="000000"/>
                </a:solidFill>
              </a:rPr>
              <a:t>child-protection</a:t>
            </a:r>
            <a:r>
              <a:rPr lang="es-MX" sz="3600" u="sng" dirty="0">
                <a:solidFill>
                  <a:srgbClr val="000000"/>
                </a:solidFill>
              </a:rPr>
              <a:t> </a:t>
            </a:r>
            <a:r>
              <a:rPr lang="es-MX" sz="3600" u="sng" dirty="0" err="1">
                <a:solidFill>
                  <a:srgbClr val="000000"/>
                </a:solidFill>
              </a:rPr>
              <a:t>protocols</a:t>
            </a:r>
            <a:r>
              <a:rPr lang="es-MX" sz="3600" u="sng" dirty="0">
                <a:solidFill>
                  <a:srgbClr val="000000"/>
                </a:solidFill>
              </a:rPr>
              <a:t>:</a:t>
            </a:r>
          </a:p>
          <a:p>
            <a:pPr marL="0" indent="0">
              <a:buNone/>
            </a:pPr>
            <a:endParaRPr lang="es-MX" sz="3600" u="sng" dirty="0">
              <a:solidFill>
                <a:srgbClr val="000000"/>
              </a:solidFill>
            </a:endParaRPr>
          </a:p>
          <a:p>
            <a:pPr lvl="1">
              <a:buFont typeface="Wingdings" panose="05000000000000000000" pitchFamily="2" charset="2"/>
              <a:buChar char="q"/>
            </a:pPr>
            <a:r>
              <a:rPr lang="es-MX" sz="3600" b="1" u="sng" dirty="0">
                <a:solidFill>
                  <a:srgbClr val="000000"/>
                </a:solidFill>
              </a:rPr>
              <a:t>Código de Conducta</a:t>
            </a:r>
          </a:p>
          <a:p>
            <a:pPr marL="457200" lvl="1" indent="0">
              <a:buNone/>
            </a:pPr>
            <a:endParaRPr lang="es-MX" sz="3600" u="sng" dirty="0">
              <a:solidFill>
                <a:srgbClr val="000000"/>
              </a:solidFill>
            </a:endParaRPr>
          </a:p>
          <a:p>
            <a:pPr lvl="1">
              <a:buFont typeface="Wingdings" panose="05000000000000000000" pitchFamily="2" charset="2"/>
              <a:buChar char="q"/>
            </a:pPr>
            <a:r>
              <a:rPr lang="es-MX" sz="3600" b="1" u="sng" dirty="0">
                <a:solidFill>
                  <a:srgbClr val="000000"/>
                </a:solidFill>
              </a:rPr>
              <a:t>Verificación de antecedentes penales</a:t>
            </a:r>
          </a:p>
          <a:p>
            <a:pPr lvl="2">
              <a:buFont typeface="Wingdings" panose="05000000000000000000" pitchFamily="2" charset="2"/>
              <a:buChar char="q"/>
            </a:pPr>
            <a:r>
              <a:rPr lang="es-MX" sz="3600" u="sng" dirty="0">
                <a:solidFill>
                  <a:srgbClr val="000000"/>
                </a:solidFill>
              </a:rPr>
              <a:t>Carta de recomendación (Nuevo)</a:t>
            </a:r>
          </a:p>
          <a:p>
            <a:pPr marL="914400" lvl="2" indent="0">
              <a:buNone/>
            </a:pPr>
            <a:endParaRPr lang="es-MX" sz="3600" u="sng" dirty="0">
              <a:solidFill>
                <a:srgbClr val="000000"/>
              </a:solidFill>
            </a:endParaRPr>
          </a:p>
          <a:p>
            <a:pPr lvl="1">
              <a:buFont typeface="Wingdings" panose="05000000000000000000" pitchFamily="2" charset="2"/>
              <a:buChar char="q"/>
            </a:pPr>
            <a:r>
              <a:rPr lang="es-MX" sz="3600" b="1" u="sng" dirty="0">
                <a:solidFill>
                  <a:srgbClr val="000000"/>
                </a:solidFill>
              </a:rPr>
              <a:t>Entrenamiento Virtus</a:t>
            </a:r>
            <a:endParaRPr lang="en-US" sz="3600" b="1" dirty="0">
              <a:solidFill>
                <a:srgbClr val="000000"/>
              </a:solidFill>
            </a:endParaRPr>
          </a:p>
          <a:p>
            <a:endParaRPr lang="en-US" sz="1900" dirty="0">
              <a:solidFill>
                <a:srgbClr val="000000"/>
              </a:solidFill>
            </a:endParaRPr>
          </a:p>
        </p:txBody>
      </p:sp>
    </p:spTree>
    <p:extLst>
      <p:ext uri="{BB962C8B-B14F-4D97-AF65-F5344CB8AC3E}">
        <p14:creationId xmlns:p14="http://schemas.microsoft.com/office/powerpoint/2010/main" val="3642191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B1395B-D25F-46F2-9777-70F76E662C4A}"/>
              </a:ext>
            </a:extLst>
          </p:cNvPr>
          <p:cNvSpPr>
            <a:spLocks noGrp="1"/>
          </p:cNvSpPr>
          <p:nvPr>
            <p:ph idx="1"/>
          </p:nvPr>
        </p:nvSpPr>
        <p:spPr>
          <a:xfrm>
            <a:off x="173718" y="929497"/>
            <a:ext cx="5412784" cy="5125168"/>
          </a:xfrm>
        </p:spPr>
        <p:txBody>
          <a:bodyPr anchor="ctr">
            <a:noAutofit/>
          </a:bodyPr>
          <a:lstStyle/>
          <a:p>
            <a:r>
              <a:rPr lang="es-MX" sz="3600" dirty="0"/>
              <a:t>Todas las personas positivas para COVID-19, las que presentan síntomas y las que viven con ellas; no pueden participar en programas hasta después de haberse puesto en cuarentena como lo indica el CDC</a:t>
            </a:r>
            <a:endParaRPr lang="en-US" sz="3600" dirty="0"/>
          </a:p>
          <a:p>
            <a:pPr lvl="1"/>
            <a:r>
              <a:rPr lang="es-MX" sz="3200" u="sng" dirty="0">
                <a:hlinkClick r:id="rId2"/>
              </a:rPr>
              <a:t>CDC guidelines</a:t>
            </a:r>
            <a:endParaRPr lang="en-US" sz="3200">
              <a:cs typeface="Calibri"/>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90F5F3BC-B6BF-4867-BD3F-44ABB25297CA}"/>
              </a:ext>
            </a:extLst>
          </p:cNvPr>
          <p:cNvPicPr>
            <a:picLocks noChangeAspect="1"/>
          </p:cNvPicPr>
          <p:nvPr/>
        </p:nvPicPr>
        <p:blipFill rotWithShape="1">
          <a:blip r:embed="rId3">
            <a:extLst>
              <a:ext uri="{28A0092B-C50C-407E-A947-70E740481C1C}">
                <a14:useLocalDpi xmlns:a14="http://schemas.microsoft.com/office/drawing/2010/main" val="0"/>
              </a:ext>
            </a:extLst>
          </a:blip>
          <a:srcRect l="2038" r="5118" b="-1"/>
          <a:stretch/>
        </p:blipFill>
        <p:spPr>
          <a:xfrm>
            <a:off x="5977788" y="799352"/>
            <a:ext cx="5425410" cy="5259296"/>
          </a:xfrm>
          <a:prstGeom prst="rect">
            <a:avLst/>
          </a:prstGeom>
        </p:spPr>
      </p:pic>
    </p:spTree>
    <p:extLst>
      <p:ext uri="{BB962C8B-B14F-4D97-AF65-F5344CB8AC3E}">
        <p14:creationId xmlns:p14="http://schemas.microsoft.com/office/powerpoint/2010/main" val="869102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23BE72E6-41B0-482F-89E7-A273E3733F0F}"/>
              </a:ext>
            </a:extLst>
          </p:cNvPr>
          <p:cNvPicPr>
            <a:picLocks noChangeAspect="1"/>
          </p:cNvPicPr>
          <p:nvPr/>
        </p:nvPicPr>
        <p:blipFill rotWithShape="1">
          <a:blip r:embed="rId2">
            <a:extLst>
              <a:ext uri="{28A0092B-C50C-407E-A947-70E740481C1C}">
                <a14:useLocalDpi xmlns:a14="http://schemas.microsoft.com/office/drawing/2010/main" val="0"/>
              </a:ext>
            </a:extLst>
          </a:blip>
          <a:srcRect t="10898" b="19227"/>
          <a:stretch/>
        </p:blipFill>
        <p:spPr>
          <a:xfrm>
            <a:off x="0" y="14387"/>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6F736D-71ED-4ADA-9496-AA2A3DEB0915}"/>
              </a:ext>
            </a:extLst>
          </p:cNvPr>
          <p:cNvSpPr>
            <a:spLocks noGrp="1"/>
          </p:cNvSpPr>
          <p:nvPr>
            <p:ph idx="1"/>
          </p:nvPr>
        </p:nvSpPr>
        <p:spPr>
          <a:xfrm>
            <a:off x="132363" y="2390776"/>
            <a:ext cx="5884809" cy="3808562"/>
          </a:xfrm>
        </p:spPr>
        <p:txBody>
          <a:bodyPr anchor="ctr">
            <a:normAutofit/>
          </a:bodyPr>
          <a:lstStyle/>
          <a:p>
            <a:r>
              <a:rPr lang="es-MX" sz="3600" dirty="0"/>
              <a:t>Las personas en riesgo y aquellas con condiciones de salud preexistentes deben considerar quedarse en casa y no asistir a las actividades de formación de fe en persona en este momento.</a:t>
            </a:r>
            <a:endParaRPr lang="en-US" sz="3600" dirty="0"/>
          </a:p>
          <a:p>
            <a:endParaRPr lang="en-US" sz="1800" dirty="0"/>
          </a:p>
        </p:txBody>
      </p:sp>
    </p:spTree>
    <p:extLst>
      <p:ext uri="{BB962C8B-B14F-4D97-AF65-F5344CB8AC3E}">
        <p14:creationId xmlns:p14="http://schemas.microsoft.com/office/powerpoint/2010/main" val="3339987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FF81F8D5-515A-45DC-B296-30AB11F2C1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464369-70FA-42AF-948F-80664CA7BF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C72CD7-8BA5-4D73-AE04-74523404BA56}"/>
              </a:ext>
            </a:extLst>
          </p:cNvPr>
          <p:cNvSpPr>
            <a:spLocks noGrp="1"/>
          </p:cNvSpPr>
          <p:nvPr>
            <p:ph idx="1"/>
          </p:nvPr>
        </p:nvSpPr>
        <p:spPr>
          <a:xfrm>
            <a:off x="587988" y="2620641"/>
            <a:ext cx="5837750" cy="3023702"/>
          </a:xfrm>
        </p:spPr>
        <p:txBody>
          <a:bodyPr anchor="ctr">
            <a:normAutofit fontScale="92500" lnSpcReduction="10000"/>
          </a:bodyPr>
          <a:lstStyle/>
          <a:p>
            <a:r>
              <a:rPr lang="es-MX" sz="3600" dirty="0"/>
              <a:t>Si un adulto, niño o joven experimenta síntomas de COVID-19 o da positivo después de asistir a una actividad de formación de fe, el pastor y el jefe de formación de fe deben ser notificados de inmediato.</a:t>
            </a:r>
            <a:endParaRPr lang="en-US" sz="3600" dirty="0"/>
          </a:p>
          <a:p>
            <a:endParaRPr lang="en-US" sz="2000" dirty="0"/>
          </a:p>
        </p:txBody>
      </p:sp>
      <p:sp>
        <p:nvSpPr>
          <p:cNvPr id="14" name="Rectangle 13">
            <a:extLst>
              <a:ext uri="{FF2B5EF4-FFF2-40B4-BE49-F238E27FC236}">
                <a16:creationId xmlns:a16="http://schemas.microsoft.com/office/drawing/2014/main" id="{A6604B49-AD5C-4590-B051-06C8222E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552A98-EF7D-4D42-AB69-066B786AB5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book&#10;&#10;Description automatically generated">
            <a:extLst>
              <a:ext uri="{FF2B5EF4-FFF2-40B4-BE49-F238E27FC236}">
                <a16:creationId xmlns:a16="http://schemas.microsoft.com/office/drawing/2014/main" id="{00868444-8183-42E8-A2D9-B019454612F5}"/>
              </a:ext>
            </a:extLst>
          </p:cNvPr>
          <p:cNvPicPr>
            <a:picLocks noChangeAspect="1"/>
          </p:cNvPicPr>
          <p:nvPr/>
        </p:nvPicPr>
        <p:blipFill rotWithShape="1">
          <a:blip r:embed="rId2">
            <a:extLst>
              <a:ext uri="{28A0092B-C50C-407E-A947-70E740481C1C}">
                <a14:useLocalDpi xmlns:a14="http://schemas.microsoft.com/office/drawing/2010/main" val="0"/>
              </a:ext>
            </a:extLst>
          </a:blip>
          <a:srcRect l="3490" r="-2" b="-2"/>
          <a:stretch/>
        </p:blipFill>
        <p:spPr>
          <a:xfrm>
            <a:off x="7421373" y="627954"/>
            <a:ext cx="4235516" cy="5353373"/>
          </a:xfrm>
          <a:prstGeom prst="rect">
            <a:avLst/>
          </a:prstGeom>
        </p:spPr>
      </p:pic>
      <p:sp>
        <p:nvSpPr>
          <p:cNvPr id="18" name="Rectangle 17">
            <a:extLst>
              <a:ext uri="{FF2B5EF4-FFF2-40B4-BE49-F238E27FC236}">
                <a16:creationId xmlns:a16="http://schemas.microsoft.com/office/drawing/2014/main" id="{A648176E-454C-437C-B0FC-9B82FCF32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64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3B9DBC-97CC-4A18-B4A6-66E2402922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492644-1D84-449E-94E4-5FC5C873D3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2BC530-AC21-47D6-9676-AB474AA56586}"/>
              </a:ext>
            </a:extLst>
          </p:cNvPr>
          <p:cNvSpPr>
            <a:spLocks noGrp="1"/>
          </p:cNvSpPr>
          <p:nvPr>
            <p:ph type="title"/>
          </p:nvPr>
        </p:nvSpPr>
        <p:spPr>
          <a:xfrm>
            <a:off x="795342" y="637953"/>
            <a:ext cx="8272458" cy="3189507"/>
          </a:xfrm>
        </p:spPr>
        <p:txBody>
          <a:bodyPr vert="horz" lIns="91440" tIns="45720" rIns="91440" bIns="45720" rtlCol="0" anchor="b">
            <a:normAutofit/>
          </a:bodyPr>
          <a:lstStyle/>
          <a:p>
            <a:r>
              <a:rPr lang="es-MX" sz="3800" b="1" kern="1200" dirty="0">
                <a:solidFill>
                  <a:srgbClr val="FFFFFF"/>
                </a:solidFill>
                <a:latin typeface="+mj-lt"/>
                <a:ea typeface="+mj-ea"/>
                <a:cs typeface="+mj-cs"/>
              </a:rPr>
              <a:t>Arquidiócesis de Saint Paul y Minneapolis</a:t>
            </a:r>
            <a:r>
              <a:rPr lang="es-MX" sz="3800" b="1" kern="1200" dirty="0"/>
              <a:t/>
            </a:r>
            <a:br>
              <a:rPr lang="es-MX" sz="3800" b="1" kern="1200" dirty="0"/>
            </a:br>
            <a:r>
              <a:rPr lang="es-MX" sz="3800" b="1" u="sng" kern="1200" dirty="0">
                <a:solidFill>
                  <a:srgbClr val="FFFFFF"/>
                </a:solidFill>
                <a:latin typeface="+mj-lt"/>
                <a:ea typeface="+mj-ea"/>
                <a:cs typeface="+mj-cs"/>
              </a:rPr>
              <a:t>Directrices para Eventos y Actividades de Formación de Fe (Niños, Jóvenes, Adultos)</a:t>
            </a:r>
            <a:r>
              <a:rPr lang="es-MX" sz="3800" b="1" kern="1200" dirty="0">
                <a:solidFill>
                  <a:srgbClr val="FFFFFF"/>
                </a:solidFill>
                <a:latin typeface="+mj-lt"/>
                <a:ea typeface="+mj-ea"/>
                <a:cs typeface="+mj-cs"/>
              </a:rPr>
              <a:t> 2020-2021</a:t>
            </a:r>
            <a:r>
              <a:rPr lang="es-MX" sz="3800" kern="1200" dirty="0"/>
              <a:t/>
            </a:r>
            <a:br>
              <a:rPr lang="es-MX" sz="3800" kern="1200" dirty="0"/>
            </a:br>
            <a:endParaRPr lang="es-MX" sz="3800" kern="1200">
              <a:solidFill>
                <a:srgbClr val="FFFFFF"/>
              </a:solidFill>
              <a:latin typeface="+mj-lt"/>
              <a:cs typeface="Calibri Light"/>
            </a:endParaRPr>
          </a:p>
        </p:txBody>
      </p:sp>
      <p:sp>
        <p:nvSpPr>
          <p:cNvPr id="13" name="Freeform 6">
            <a:extLst>
              <a:ext uri="{FF2B5EF4-FFF2-40B4-BE49-F238E27FC236}">
                <a16:creationId xmlns:a16="http://schemas.microsoft.com/office/drawing/2014/main" id="{94EE1A74-DEBF-434E-8B5E-7AB296ECBE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8C7C4D4B-92D9-4FA4-A294-749E8574FF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8">
            <a:extLst>
              <a:ext uri="{FF2B5EF4-FFF2-40B4-BE49-F238E27FC236}">
                <a16:creationId xmlns:a16="http://schemas.microsoft.com/office/drawing/2014/main" id="{BADA3358-2A3F-41B0-A458-6FD1DB3AF9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8">
            <a:extLst>
              <a:ext uri="{FF2B5EF4-FFF2-40B4-BE49-F238E27FC236}">
                <a16:creationId xmlns:a16="http://schemas.microsoft.com/office/drawing/2014/main" id="{E4737216-37B2-43AD-AB08-05BFCCEFC9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122EB6E-D687-4BAF-8D07-415A62D52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4842857"/>
            <a:ext cx="8480097" cy="738433"/>
          </a:xfrm>
          <a:prstGeom prst="rect">
            <a:avLst/>
          </a:prstGeom>
        </p:spPr>
      </p:pic>
    </p:spTree>
    <p:extLst>
      <p:ext uri="{BB962C8B-B14F-4D97-AF65-F5344CB8AC3E}">
        <p14:creationId xmlns:p14="http://schemas.microsoft.com/office/powerpoint/2010/main" val="3958848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6E1F4B-5C36-4FD4-988E-B9A03B6EAD6D}"/>
              </a:ext>
            </a:extLst>
          </p:cNvPr>
          <p:cNvSpPr>
            <a:spLocks noGrp="1"/>
          </p:cNvSpPr>
          <p:nvPr>
            <p:ph type="title"/>
          </p:nvPr>
        </p:nvSpPr>
        <p:spPr>
          <a:xfrm>
            <a:off x="589560" y="856180"/>
            <a:ext cx="4560584" cy="1128068"/>
          </a:xfrm>
        </p:spPr>
        <p:txBody>
          <a:bodyPr anchor="ctr">
            <a:normAutofit/>
          </a:bodyPr>
          <a:lstStyle/>
          <a:p>
            <a:r>
              <a:rPr lang="en-US" sz="3700"/>
              <a:t>Personal, Voluntarios y Capacitación</a:t>
            </a:r>
          </a:p>
        </p:txBody>
      </p:sp>
      <p:grpSp>
        <p:nvGrpSpPr>
          <p:cNvPr id="24" name="Group 23">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5" name="Rectangle 24">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7AD7A6-55A4-46FA-AE62-B5F82470B57A}"/>
              </a:ext>
            </a:extLst>
          </p:cNvPr>
          <p:cNvSpPr>
            <a:spLocks noGrp="1"/>
          </p:cNvSpPr>
          <p:nvPr>
            <p:ph idx="1"/>
          </p:nvPr>
        </p:nvSpPr>
        <p:spPr>
          <a:xfrm>
            <a:off x="87363" y="2330505"/>
            <a:ext cx="5484762" cy="3979585"/>
          </a:xfrm>
        </p:spPr>
        <p:txBody>
          <a:bodyPr anchor="ctr">
            <a:noAutofit/>
          </a:bodyPr>
          <a:lstStyle/>
          <a:p>
            <a:r>
              <a:rPr lang="es-MX" sz="2400" dirty="0"/>
              <a:t>El </a:t>
            </a:r>
            <a:r>
              <a:rPr lang="es-MX" sz="2400" b="1" dirty="0"/>
              <a:t>Director de Formación de Fe </a:t>
            </a:r>
            <a:r>
              <a:rPr lang="es-MX" sz="2400" dirty="0"/>
              <a:t>es un punto focal para plantear inquietudes o preguntas que cualquier participante del programa (catequista, alumno, padre) pueda tener con respecto a los procedimientos y / o incidentes. Debe comunicarse claramente que cualquier información, retroalimentación, sugerencia, etc. de los padres, alumnos y sus voluntarios catequéticos es bienvenida.</a:t>
            </a:r>
            <a:endParaRPr lang="en-US" sz="2400" dirty="0"/>
          </a:p>
        </p:txBody>
      </p:sp>
      <p:sp>
        <p:nvSpPr>
          <p:cNvPr id="30" name="Rectangle 29">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ecorated, large, colorful, table&#10;&#10;Description automatically generated">
            <a:extLst>
              <a:ext uri="{FF2B5EF4-FFF2-40B4-BE49-F238E27FC236}">
                <a16:creationId xmlns:a16="http://schemas.microsoft.com/office/drawing/2014/main" id="{55DDD0AB-598A-4FA3-A172-D76F890DB2D2}"/>
              </a:ext>
            </a:extLst>
          </p:cNvPr>
          <p:cNvPicPr>
            <a:picLocks noChangeAspect="1"/>
          </p:cNvPicPr>
          <p:nvPr/>
        </p:nvPicPr>
        <p:blipFill rotWithShape="1">
          <a:blip r:embed="rId2">
            <a:extLst>
              <a:ext uri="{28A0092B-C50C-407E-A947-70E740481C1C}">
                <a14:useLocalDpi xmlns:a14="http://schemas.microsoft.com/office/drawing/2010/main" val="0"/>
              </a:ext>
            </a:extLst>
          </a:blip>
          <a:srcRect t="3062" r="4" b="4"/>
          <a:stretch/>
        </p:blipFill>
        <p:spPr>
          <a:xfrm>
            <a:off x="5977788" y="799352"/>
            <a:ext cx="5425410" cy="5259296"/>
          </a:xfrm>
          <a:prstGeom prst="rect">
            <a:avLst/>
          </a:prstGeom>
        </p:spPr>
      </p:pic>
    </p:spTree>
    <p:extLst>
      <p:ext uri="{BB962C8B-B14F-4D97-AF65-F5344CB8AC3E}">
        <p14:creationId xmlns:p14="http://schemas.microsoft.com/office/powerpoint/2010/main" val="3375137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B81009-E304-4AB5-92A5-604FC7026951}"/>
              </a:ext>
            </a:extLst>
          </p:cNvPr>
          <p:cNvSpPr>
            <a:spLocks noGrp="1"/>
          </p:cNvSpPr>
          <p:nvPr>
            <p:ph idx="1"/>
          </p:nvPr>
        </p:nvSpPr>
        <p:spPr>
          <a:xfrm>
            <a:off x="4914901" y="1057276"/>
            <a:ext cx="7105650" cy="5166544"/>
          </a:xfrm>
        </p:spPr>
        <p:txBody>
          <a:bodyPr vert="horz" lIns="91440" tIns="45720" rIns="91440" bIns="45720" rtlCol="0" anchor="t">
            <a:noAutofit/>
          </a:bodyPr>
          <a:lstStyle/>
          <a:p>
            <a:r>
              <a:rPr lang="es-MX" sz="3600" dirty="0"/>
              <a:t>Asegurar  que los catequistas voluntarios estén debidamente capacitados en el Plan de Preparación y comprendan su papel fundamental para garantizar un entorno saludable para la formación de fe. </a:t>
            </a:r>
          </a:p>
          <a:p>
            <a:r>
              <a:rPr lang="en-US" sz="3600" dirty="0" err="1"/>
              <a:t>Mantener</a:t>
            </a:r>
            <a:r>
              <a:rPr lang="en-US" sz="3600" dirty="0"/>
              <a:t> </a:t>
            </a:r>
            <a:r>
              <a:rPr lang="en-US" sz="3600" dirty="0" err="1"/>
              <a:t>registros</a:t>
            </a:r>
            <a:r>
              <a:rPr lang="en-US" sz="3600" dirty="0"/>
              <a:t> de la </a:t>
            </a:r>
            <a:r>
              <a:rPr lang="en-US" sz="3600" dirty="0" err="1"/>
              <a:t>capacitación</a:t>
            </a:r>
            <a:r>
              <a:rPr lang="en-US" sz="3600" dirty="0"/>
              <a:t> </a:t>
            </a:r>
            <a:r>
              <a:rPr lang="en-US" sz="3600" dirty="0" err="1"/>
              <a:t>brindada</a:t>
            </a:r>
            <a:endParaRPr lang="en-US" sz="3600" dirty="0"/>
          </a:p>
        </p:txBody>
      </p:sp>
      <p:pic>
        <p:nvPicPr>
          <p:cNvPr id="5" name="Picture 4" descr="A person posing for the camera&#10;&#10;Description automatically generated">
            <a:extLst>
              <a:ext uri="{FF2B5EF4-FFF2-40B4-BE49-F238E27FC236}">
                <a16:creationId xmlns:a16="http://schemas.microsoft.com/office/drawing/2014/main" id="{F4CFAD86-AE12-443C-9413-0DE4C59ACA5C}"/>
              </a:ext>
            </a:extLst>
          </p:cNvPr>
          <p:cNvPicPr>
            <a:picLocks noChangeAspect="1"/>
          </p:cNvPicPr>
          <p:nvPr/>
        </p:nvPicPr>
        <p:blipFill rotWithShape="1">
          <a:blip r:embed="rId2">
            <a:extLst>
              <a:ext uri="{28A0092B-C50C-407E-A947-70E740481C1C}">
                <a14:useLocalDpi xmlns:a14="http://schemas.microsoft.com/office/drawing/2010/main" val="0"/>
              </a:ext>
            </a:extLst>
          </a:blip>
          <a:srcRect l="15996" r="1641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CB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878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30CA-EF4B-4E5D-AE17-5FA1D24EE35C}"/>
              </a:ext>
            </a:extLst>
          </p:cNvPr>
          <p:cNvSpPr>
            <a:spLocks noGrp="1"/>
          </p:cNvSpPr>
          <p:nvPr>
            <p:ph type="title"/>
          </p:nvPr>
        </p:nvSpPr>
        <p:spPr>
          <a:xfrm>
            <a:off x="4965430" y="629268"/>
            <a:ext cx="6586491" cy="1286160"/>
          </a:xfrm>
        </p:spPr>
        <p:txBody>
          <a:bodyPr anchor="b">
            <a:normAutofit/>
          </a:bodyPr>
          <a:lstStyle/>
          <a:p>
            <a:r>
              <a:rPr lang="en-US" sz="4100" b="1" err="1"/>
              <a:t>Eventos</a:t>
            </a:r>
            <a:r>
              <a:rPr lang="en-US" sz="4100" b="1"/>
              <a:t> y </a:t>
            </a:r>
            <a:r>
              <a:rPr lang="en-US" sz="4100" b="1" err="1"/>
              <a:t>Actividades</a:t>
            </a:r>
            <a:r>
              <a:rPr lang="en-US" sz="4100" b="1"/>
              <a:t/>
            </a:r>
            <a:br>
              <a:rPr lang="en-US" sz="4100" b="1"/>
            </a:br>
            <a:endParaRPr lang="en-US" sz="4100"/>
          </a:p>
        </p:txBody>
      </p:sp>
      <p:sp>
        <p:nvSpPr>
          <p:cNvPr id="3" name="Content Placeholder 2">
            <a:extLst>
              <a:ext uri="{FF2B5EF4-FFF2-40B4-BE49-F238E27FC236}">
                <a16:creationId xmlns:a16="http://schemas.microsoft.com/office/drawing/2014/main" id="{B61CFB9A-893F-43AC-9496-A2C560B268BA}"/>
              </a:ext>
            </a:extLst>
          </p:cNvPr>
          <p:cNvSpPr>
            <a:spLocks noGrp="1"/>
          </p:cNvSpPr>
          <p:nvPr>
            <p:ph idx="1"/>
          </p:nvPr>
        </p:nvSpPr>
        <p:spPr>
          <a:xfrm>
            <a:off x="4965431" y="2438400"/>
            <a:ext cx="6586489" cy="3785419"/>
          </a:xfrm>
        </p:spPr>
        <p:txBody>
          <a:bodyPr>
            <a:normAutofit/>
          </a:bodyPr>
          <a:lstStyle/>
          <a:p>
            <a:r>
              <a:rPr lang="es-MX" sz="1900" dirty="0"/>
              <a:t>Estático - Una situación estructurada como una charla o presentación sobre algún aspecto de la fe. Los asistentes llegan, se sientan, escuchan y oran, y luego se van. Esto también incluiría clases de formación de fe para niños y jóvenes, siempre que todos los participantes, excepto el catequista, estén en la misma dirección</a:t>
            </a:r>
          </a:p>
          <a:p>
            <a:r>
              <a:rPr lang="es-MX" sz="1900" u="sng" dirty="0"/>
              <a:t>Estático+</a:t>
            </a:r>
            <a:r>
              <a:rPr lang="es-MX" sz="1900" dirty="0"/>
              <a:t> - Reunirse en un grupo más grande y luego dividirse en grupos pequeños. Otros ejemplos serían estudios bíblicos o grupos pequeños donde los participantes se encuentran, hablan entre sí y todos los eventos se realizan al aire libre</a:t>
            </a:r>
          </a:p>
          <a:p>
            <a:r>
              <a:rPr lang="es-MX" sz="1900" u="sng" dirty="0"/>
              <a:t>Dinámico:</a:t>
            </a:r>
            <a:r>
              <a:rPr lang="es-MX" sz="1900" dirty="0"/>
              <a:t> una situación no estructurada, como una reunión social que implica altos niveles de movimiento en uno o más espacios interiores</a:t>
            </a:r>
            <a:endParaRPr lang="en-US" sz="1900" dirty="0"/>
          </a:p>
        </p:txBody>
      </p:sp>
      <p:pic>
        <p:nvPicPr>
          <p:cNvPr id="5" name="Picture 4">
            <a:extLst>
              <a:ext uri="{FF2B5EF4-FFF2-40B4-BE49-F238E27FC236}">
                <a16:creationId xmlns:a16="http://schemas.microsoft.com/office/drawing/2014/main" id="{DAF7BF26-1540-46D1-91C1-F766D2B83ABF}"/>
              </a:ext>
            </a:extLst>
          </p:cNvPr>
          <p:cNvPicPr>
            <a:picLocks noChangeAspect="1"/>
          </p:cNvPicPr>
          <p:nvPr/>
        </p:nvPicPr>
        <p:blipFill rotWithShape="1">
          <a:blip r:embed="rId2">
            <a:extLst>
              <a:ext uri="{28A0092B-C50C-407E-A947-70E740481C1C}">
                <a14:useLocalDpi xmlns:a14="http://schemas.microsoft.com/office/drawing/2010/main" val="0"/>
              </a:ext>
            </a:extLst>
          </a:blip>
          <a:srcRect l="35799" r="10126" b="-1"/>
          <a:stretch/>
        </p:blipFill>
        <p:spPr>
          <a:xfrm>
            <a:off x="20" y="10"/>
            <a:ext cx="4635571" cy="6857990"/>
          </a:xfrm>
          <a:prstGeom prst="rect">
            <a:avLst/>
          </a:prstGeom>
          <a:effectLst/>
        </p:spPr>
      </p:pic>
      <p:cxnSp>
        <p:nvCxnSpPr>
          <p:cNvPr id="24" name="Straight Connector 23">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8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18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DD79B746-67CB-4743-882A-907608F35ACE}"/>
              </a:ext>
            </a:extLst>
          </p:cNvPr>
          <p:cNvPicPr>
            <a:picLocks noChangeAspect="1"/>
          </p:cNvPicPr>
          <p:nvPr/>
        </p:nvPicPr>
        <p:blipFill rotWithShape="1">
          <a:blip r:embed="rId2">
            <a:extLst>
              <a:ext uri="{28A0092B-C50C-407E-A947-70E740481C1C}">
                <a14:useLocalDpi xmlns:a14="http://schemas.microsoft.com/office/drawing/2010/main" val="0"/>
              </a:ext>
            </a:extLst>
          </a:blip>
          <a:srcRect r="43358"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11">
            <a:extLst>
              <a:ext uri="{FF2B5EF4-FFF2-40B4-BE49-F238E27FC236}">
                <a16:creationId xmlns:a16="http://schemas.microsoft.com/office/drawing/2014/main" id="{835EF3DD-7D43-4A27-8967-A92FD8CC93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202BD7C-F22D-4573-BBE3-3A55A1026B67}"/>
              </a:ext>
            </a:extLst>
          </p:cNvPr>
          <p:cNvSpPr>
            <a:spLocks noGrp="1"/>
          </p:cNvSpPr>
          <p:nvPr>
            <p:ph idx="1"/>
          </p:nvPr>
        </p:nvSpPr>
        <p:spPr>
          <a:xfrm>
            <a:off x="5827048" y="1868487"/>
            <a:ext cx="5721484" cy="4351338"/>
          </a:xfrm>
        </p:spPr>
        <p:txBody>
          <a:bodyPr>
            <a:normAutofit/>
          </a:bodyPr>
          <a:lstStyle/>
          <a:p>
            <a:r>
              <a:rPr lang="es-MX" sz="2600"/>
              <a:t>Los eventos y actividades estáticos se consideran de bajo riesgo, los estáticos + se consideran de riesgo medio y los dinámicos se consideran de alto riesgo.</a:t>
            </a:r>
          </a:p>
          <a:p>
            <a:r>
              <a:rPr lang="es-MX" sz="2600"/>
              <a:t>En este momento, se recomienda que los eventos y actividades de formación de fe sigan siendo principalmente de naturaleza Estática o Estática +, con no más del 50% de la capacidad de la sala utilizada, hasta un máximo de 250 persona.</a:t>
            </a:r>
            <a:endParaRPr lang="en-US" sz="2600"/>
          </a:p>
        </p:txBody>
      </p:sp>
    </p:spTree>
    <p:extLst>
      <p:ext uri="{BB962C8B-B14F-4D97-AF65-F5344CB8AC3E}">
        <p14:creationId xmlns:p14="http://schemas.microsoft.com/office/powerpoint/2010/main" val="1947754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child, food, colorful&#10;&#10;Description automatically generated">
            <a:extLst>
              <a:ext uri="{FF2B5EF4-FFF2-40B4-BE49-F238E27FC236}">
                <a16:creationId xmlns:a16="http://schemas.microsoft.com/office/drawing/2014/main" id="{ABA8DDDF-FBAA-4476-8562-8E40898BE768}"/>
              </a:ext>
            </a:extLst>
          </p:cNvPr>
          <p:cNvPicPr>
            <a:picLocks noChangeAspect="1"/>
          </p:cNvPicPr>
          <p:nvPr/>
        </p:nvPicPr>
        <p:blipFill rotWithShape="1">
          <a:blip r:embed="rId2">
            <a:extLst>
              <a:ext uri="{28A0092B-C50C-407E-A947-70E740481C1C}">
                <a14:useLocalDpi xmlns:a14="http://schemas.microsoft.com/office/drawing/2010/main" val="0"/>
              </a:ext>
            </a:extLst>
          </a:blip>
          <a:srcRect l="7778"/>
          <a:stretch/>
        </p:blipFill>
        <p:spPr>
          <a:xfrm>
            <a:off x="-11909" y="10"/>
            <a:ext cx="6324601" cy="6857990"/>
          </a:xfrm>
          <a:prstGeom prst="rect">
            <a:avLst/>
          </a:prstGeom>
        </p:spPr>
      </p:pic>
      <p:pic>
        <p:nvPicPr>
          <p:cNvPr id="18" name="Picture 9">
            <a:extLst>
              <a:ext uri="{FF2B5EF4-FFF2-40B4-BE49-F238E27FC236}">
                <a16:creationId xmlns:a16="http://schemas.microsoft.com/office/drawing/2014/main" id="{19AE98B8-B73A-4724-B639-017087F9239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65533C4-D88D-4313-B4B4-4FE30EF6AC52}"/>
              </a:ext>
            </a:extLst>
          </p:cNvPr>
          <p:cNvSpPr>
            <a:spLocks noGrp="1"/>
          </p:cNvSpPr>
          <p:nvPr>
            <p:ph idx="1"/>
          </p:nvPr>
        </p:nvSpPr>
        <p:spPr>
          <a:xfrm>
            <a:off x="6312692" y="923925"/>
            <a:ext cx="5622133" cy="5391150"/>
          </a:xfrm>
        </p:spPr>
        <p:txBody>
          <a:bodyPr anchor="b">
            <a:noAutofit/>
          </a:bodyPr>
          <a:lstStyle/>
          <a:p>
            <a:r>
              <a:rPr lang="es-MX" sz="3600" dirty="0">
                <a:solidFill>
                  <a:srgbClr val="000000"/>
                </a:solidFill>
              </a:rPr>
              <a:t>Se debe tomar asistencia a todas las actividades de formación de fe y mantenerse en un archivo.</a:t>
            </a:r>
          </a:p>
          <a:p>
            <a:pPr marL="0" indent="0">
              <a:buNone/>
            </a:pPr>
            <a:endParaRPr lang="es-MX" sz="3600" dirty="0">
              <a:solidFill>
                <a:srgbClr val="000000"/>
              </a:solidFill>
            </a:endParaRPr>
          </a:p>
          <a:p>
            <a:r>
              <a:rPr lang="es-MX" sz="3600" dirty="0">
                <a:solidFill>
                  <a:srgbClr val="000000"/>
                </a:solidFill>
              </a:rPr>
              <a:t> Los padres deben vigilar los síntomas de sus hijos y no enviar a los que presenten síntomas</a:t>
            </a:r>
            <a:endParaRPr lang="en-US" sz="3600" dirty="0">
              <a:solidFill>
                <a:srgbClr val="000000"/>
              </a:solidFill>
            </a:endParaRPr>
          </a:p>
        </p:txBody>
      </p:sp>
    </p:spTree>
    <p:extLst>
      <p:ext uri="{BB962C8B-B14F-4D97-AF65-F5344CB8AC3E}">
        <p14:creationId xmlns:p14="http://schemas.microsoft.com/office/powerpoint/2010/main" val="3091854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1536F3C-CE4B-4B5E-8AAB-0542F788A1AC}"/>
              </a:ext>
            </a:extLst>
          </p:cNvPr>
          <p:cNvSpPr>
            <a:spLocks noGrp="1"/>
          </p:cNvSpPr>
          <p:nvPr>
            <p:ph type="title"/>
          </p:nvPr>
        </p:nvSpPr>
        <p:spPr>
          <a:xfrm>
            <a:off x="958506" y="800392"/>
            <a:ext cx="10264697" cy="1212102"/>
          </a:xfrm>
        </p:spPr>
        <p:txBody>
          <a:bodyPr>
            <a:normAutofit/>
          </a:bodyPr>
          <a:lstStyle/>
          <a:p>
            <a:r>
              <a:rPr lang="en-US" sz="4000" b="1">
                <a:solidFill>
                  <a:srgbClr val="FFFFFF"/>
                </a:solidFill>
              </a:rPr>
              <a:t>Distanciamiento Social</a:t>
            </a:r>
            <a:br>
              <a:rPr lang="en-US" sz="4000" b="1">
                <a:solidFill>
                  <a:srgbClr val="FFFFFF"/>
                </a:solidFill>
              </a:rPr>
            </a:br>
            <a:endParaRPr lang="en-US" sz="4000">
              <a:solidFill>
                <a:srgbClr val="FFFFFF"/>
              </a:solidFill>
            </a:endParaRPr>
          </a:p>
        </p:txBody>
      </p:sp>
      <p:sp>
        <p:nvSpPr>
          <p:cNvPr id="3" name="Content Placeholder 2">
            <a:extLst>
              <a:ext uri="{FF2B5EF4-FFF2-40B4-BE49-F238E27FC236}">
                <a16:creationId xmlns:a16="http://schemas.microsoft.com/office/drawing/2014/main" id="{5E2ACAE4-EC80-4B00-A329-DC8AADA9C4BD}"/>
              </a:ext>
            </a:extLst>
          </p:cNvPr>
          <p:cNvSpPr>
            <a:spLocks noGrp="1"/>
          </p:cNvSpPr>
          <p:nvPr>
            <p:ph idx="1"/>
          </p:nvPr>
        </p:nvSpPr>
        <p:spPr>
          <a:xfrm>
            <a:off x="1367624" y="2490436"/>
            <a:ext cx="9708995" cy="3567173"/>
          </a:xfrm>
        </p:spPr>
        <p:txBody>
          <a:bodyPr anchor="ctr">
            <a:normAutofit/>
          </a:bodyPr>
          <a:lstStyle/>
          <a:p>
            <a:r>
              <a:rPr lang="es-MX" sz="2400" dirty="0"/>
              <a:t>Por la </a:t>
            </a:r>
            <a:r>
              <a:rPr lang="es-MX" sz="2400" u="sng" dirty="0">
                <a:hlinkClick r:id="rId2"/>
              </a:rPr>
              <a:t>Orden Ejecutiva de Minnesota 20-81</a:t>
            </a:r>
            <a:r>
              <a:rPr lang="en-US" sz="2400" dirty="0"/>
              <a:t> </a:t>
            </a:r>
            <a:r>
              <a:rPr lang="es-MX" sz="2400" dirty="0"/>
              <a:t>se requiere cubrirse la cara en este momento para todos los participantes mayores de cinco años (adultos, niños, jóvenes, personal de formación de fe y voluntarios) durante las actividades interiores. El</a:t>
            </a:r>
            <a:r>
              <a:rPr lang="en-US" sz="2400" dirty="0">
                <a:hlinkClick r:id="rId3"/>
              </a:rPr>
              <a:t> </a:t>
            </a:r>
            <a:r>
              <a:rPr lang="es-MX" sz="2400" u="sng" dirty="0">
                <a:hlinkClick r:id="rId3"/>
              </a:rPr>
              <a:t>Minnesota Department of Health</a:t>
            </a:r>
            <a:r>
              <a:rPr lang="es-MX" sz="2400" dirty="0">
                <a:hlinkClick r:id="rId3"/>
              </a:rPr>
              <a:t> </a:t>
            </a:r>
            <a:r>
              <a:rPr lang="es-MX" sz="2400" dirty="0"/>
              <a:t>proporciona más información sobre este requisito y exenciones legítimas. Se pueden usar cubiertas faciales para actividades al aire libre a discreción de los participantes individuales.</a:t>
            </a:r>
            <a:endParaRPr lang="en-US" sz="2400" dirty="0"/>
          </a:p>
          <a:p>
            <a:pPr lvl="0"/>
            <a:r>
              <a:rPr lang="es-MX" sz="2400" dirty="0"/>
              <a:t>Los niños menores de dos años no deben usar cubiertas para la cara, según la Orden Ejecutiva de Minnesota 20-81 y las pautas de los CDC.</a:t>
            </a:r>
            <a:endParaRPr lang="en-US" sz="2400" dirty="0"/>
          </a:p>
          <a:p>
            <a:endParaRPr lang="en-US" sz="2400"/>
          </a:p>
        </p:txBody>
      </p:sp>
    </p:spTree>
    <p:extLst>
      <p:ext uri="{BB962C8B-B14F-4D97-AF65-F5344CB8AC3E}">
        <p14:creationId xmlns:p14="http://schemas.microsoft.com/office/powerpoint/2010/main" val="2017401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4A50332-40B0-4DAA-BAEB-7FFC40F4923E}"/>
              </a:ext>
            </a:extLst>
          </p:cNvPr>
          <p:cNvSpPr>
            <a:spLocks noGrp="1"/>
          </p:cNvSpPr>
          <p:nvPr>
            <p:ph idx="1"/>
          </p:nvPr>
        </p:nvSpPr>
        <p:spPr>
          <a:xfrm>
            <a:off x="467362" y="477998"/>
            <a:ext cx="5929328" cy="5698965"/>
          </a:xfrm>
        </p:spPr>
        <p:txBody>
          <a:bodyPr vert="horz" lIns="91440" tIns="45720" rIns="91440" bIns="45720" rtlCol="0" anchor="t">
            <a:normAutofit lnSpcReduction="10000"/>
          </a:bodyPr>
          <a:lstStyle/>
          <a:p>
            <a:pPr lvl="0"/>
            <a:r>
              <a:rPr lang="es-MX" dirty="0"/>
              <a:t>Se debe mantener un mínimo de seis pies de distancia social durante las actividades tanto en el interior como en el exterior. Esto puede requerir la reorganización de los espacios de formación de fe en la parroquia.</a:t>
            </a:r>
            <a:endParaRPr lang="en-US" dirty="0"/>
          </a:p>
          <a:p>
            <a:r>
              <a:rPr lang="es-MX" dirty="0"/>
              <a:t>Debe evitarse el contacto físico entre personas (es decir, apretones de manos, abrazos y besos).</a:t>
            </a:r>
            <a:endParaRPr lang="en-US" dirty="0"/>
          </a:p>
          <a:p>
            <a:pPr lvl="0"/>
            <a:r>
              <a:rPr lang="es-MX" dirty="0"/>
              <a:t>Las parroquias deben tener un plan para la llegada y salida de los niños y jóvenes de las actividades de formación con el fin de mantener las pautas de distanciamiento social.</a:t>
            </a:r>
            <a:endParaRPr lang="en-US" dirty="0"/>
          </a:p>
          <a:p>
            <a:endParaRPr lang="en-US" sz="2200" dirty="0"/>
          </a:p>
          <a:p>
            <a:endParaRPr lang="en-US" sz="2200" dirty="0"/>
          </a:p>
        </p:txBody>
      </p:sp>
      <p:sp>
        <p:nvSpPr>
          <p:cNvPr id="12" name="Oval 11">
            <a:extLst>
              <a:ext uri="{FF2B5EF4-FFF2-40B4-BE49-F238E27FC236}">
                <a16:creationId xmlns:a16="http://schemas.microsoft.com/office/drawing/2014/main" id="{C3C0D90E-074A-4F52-9B11-B52BEF4BCB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710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FCAC-E9B7-41AD-BFCD-75470E1DC45C}"/>
              </a:ext>
            </a:extLst>
          </p:cNvPr>
          <p:cNvSpPr>
            <a:spLocks noGrp="1"/>
          </p:cNvSpPr>
          <p:nvPr>
            <p:ph type="title"/>
          </p:nvPr>
        </p:nvSpPr>
        <p:spPr>
          <a:xfrm>
            <a:off x="4965430" y="629268"/>
            <a:ext cx="6586491" cy="1286160"/>
          </a:xfrm>
        </p:spPr>
        <p:txBody>
          <a:bodyPr anchor="b">
            <a:normAutofit/>
          </a:bodyPr>
          <a:lstStyle/>
          <a:p>
            <a:r>
              <a:rPr lang="en-US" sz="3400" b="1"/>
              <a:t>Medidas de Desinfección y Limpieza</a:t>
            </a:r>
            <a:br>
              <a:rPr lang="en-US" sz="3400" b="1"/>
            </a:br>
            <a:endParaRPr lang="en-US" sz="3400"/>
          </a:p>
        </p:txBody>
      </p:sp>
      <p:sp>
        <p:nvSpPr>
          <p:cNvPr id="3" name="Content Placeholder 2">
            <a:extLst>
              <a:ext uri="{FF2B5EF4-FFF2-40B4-BE49-F238E27FC236}">
                <a16:creationId xmlns:a16="http://schemas.microsoft.com/office/drawing/2014/main" id="{055539D6-8F62-4D06-88D9-CF7E6BF0BB62}"/>
              </a:ext>
            </a:extLst>
          </p:cNvPr>
          <p:cNvSpPr>
            <a:spLocks noGrp="1"/>
          </p:cNvSpPr>
          <p:nvPr>
            <p:ph idx="1"/>
          </p:nvPr>
        </p:nvSpPr>
        <p:spPr>
          <a:xfrm>
            <a:off x="4965431" y="2438400"/>
            <a:ext cx="6586489" cy="3785419"/>
          </a:xfrm>
        </p:spPr>
        <p:txBody>
          <a:bodyPr>
            <a:normAutofit/>
          </a:bodyPr>
          <a:lstStyle/>
          <a:p>
            <a:pPr lvl="0"/>
            <a:r>
              <a:rPr lang="es-MX" sz="2000"/>
              <a:t>Después de cada evento o actividad, todas las áreas ocupadas deben limpiarse y desinfectarse.</a:t>
            </a:r>
            <a:endParaRPr lang="en-US" sz="2000"/>
          </a:p>
          <a:p>
            <a:pPr lvl="0"/>
            <a:r>
              <a:rPr lang="es-MX" sz="2000"/>
              <a:t>No se deben compartir las pertenencias personales (teléfonos, utensilios de escritura, etc.). Deben desarrollarse planes para limitar el intercambio de suministros comunes</a:t>
            </a:r>
          </a:p>
          <a:p>
            <a:pPr lvl="0"/>
            <a:r>
              <a:rPr lang="es-MX" sz="2000"/>
              <a:t>Los programas de formación de fe deben tener un plan para garantizar los procedimientos de baño de los niños</a:t>
            </a:r>
            <a:endParaRPr lang="en-US" sz="2000"/>
          </a:p>
        </p:txBody>
      </p:sp>
      <p:pic>
        <p:nvPicPr>
          <p:cNvPr id="5" name="Picture 4" descr="A picture containing drawing&#10;&#10;Description automatically generated">
            <a:extLst>
              <a:ext uri="{FF2B5EF4-FFF2-40B4-BE49-F238E27FC236}">
                <a16:creationId xmlns:a16="http://schemas.microsoft.com/office/drawing/2014/main" id="{36D8F296-22F4-4C26-AF3B-42FCD6B7F8B6}"/>
              </a:ext>
            </a:extLst>
          </p:cNvPr>
          <p:cNvPicPr>
            <a:picLocks noChangeAspect="1"/>
          </p:cNvPicPr>
          <p:nvPr/>
        </p:nvPicPr>
        <p:blipFill rotWithShape="1">
          <a:blip r:embed="rId2">
            <a:extLst>
              <a:ext uri="{28A0092B-C50C-407E-A947-70E740481C1C}">
                <a14:useLocalDpi xmlns:a14="http://schemas.microsoft.com/office/drawing/2010/main" val="0"/>
              </a:ext>
            </a:extLst>
          </a:blip>
          <a:srcRect l="46464" r="31399"/>
          <a:stretch/>
        </p:blipFill>
        <p:spPr>
          <a:xfrm>
            <a:off x="20" y="10"/>
            <a:ext cx="4635571" cy="6857990"/>
          </a:xfrm>
          <a:prstGeom prst="rect">
            <a:avLst/>
          </a:prstGeom>
          <a:effectLst/>
        </p:spPr>
      </p:pic>
      <p:cxnSp>
        <p:nvCxnSpPr>
          <p:cNvPr id="44" name="Straight Connector 43">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026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E20FA99-AAAC-4AF3-9FAE-707420324F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F5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2EAE7A6-571D-4334-8EA2-B4CD2B87DF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8430" y="1778697"/>
            <a:ext cx="2626358" cy="2626358"/>
          </a:xfrm>
          <a:prstGeom prst="rect">
            <a:avLst/>
          </a:prstGeom>
          <a:effectLst/>
        </p:spPr>
      </p:pic>
      <p:sp>
        <p:nvSpPr>
          <p:cNvPr id="3" name="Content Placeholder 2">
            <a:extLst>
              <a:ext uri="{FF2B5EF4-FFF2-40B4-BE49-F238E27FC236}">
                <a16:creationId xmlns:a16="http://schemas.microsoft.com/office/drawing/2014/main" id="{54E33272-A552-4DBA-B710-AB0EDD93258A}"/>
              </a:ext>
            </a:extLst>
          </p:cNvPr>
          <p:cNvSpPr>
            <a:spLocks noGrp="1"/>
          </p:cNvSpPr>
          <p:nvPr>
            <p:ph idx="1"/>
          </p:nvPr>
        </p:nvSpPr>
        <p:spPr>
          <a:xfrm>
            <a:off x="5214581" y="1076326"/>
            <a:ext cx="6422848" cy="5147494"/>
          </a:xfrm>
        </p:spPr>
        <p:txBody>
          <a:bodyPr vert="horz" lIns="91440" tIns="45720" rIns="91440" bIns="45720" rtlCol="0" anchor="t">
            <a:normAutofit lnSpcReduction="10000"/>
          </a:bodyPr>
          <a:lstStyle/>
          <a:p>
            <a:pPr lvl="0"/>
            <a:r>
              <a:rPr lang="es-MX" dirty="0"/>
              <a:t>Higiene Personal – Todos los participantes deben:</a:t>
            </a:r>
            <a:endParaRPr lang="en-US" dirty="0"/>
          </a:p>
          <a:p>
            <a:pPr lvl="1"/>
            <a:r>
              <a:rPr lang="es-MX" sz="2800" dirty="0"/>
              <a:t>Desinfectar sus manos al entrar al edificio de la iglesia con el desinfectante de manos provisto. Deben lavarse las manos con frecuencia con agua y jabón (especialmente antes y después de comer).</a:t>
            </a:r>
            <a:endParaRPr lang="en-US" sz="2800" dirty="0"/>
          </a:p>
          <a:p>
            <a:pPr lvl="1"/>
            <a:r>
              <a:rPr lang="es-MX" sz="2800" dirty="0"/>
              <a:t>Use desinfectante para manos si no hay agua y jabón disponibles.</a:t>
            </a:r>
            <a:endParaRPr lang="en-US" sz="2800" dirty="0"/>
          </a:p>
          <a:p>
            <a:pPr lvl="1"/>
            <a:r>
              <a:rPr lang="es-MX" sz="2800" dirty="0"/>
              <a:t>Evite tocarse los ojos, la nariz y la boca con las manos sin lavar.</a:t>
            </a:r>
            <a:endParaRPr lang="en-US" sz="2800" dirty="0"/>
          </a:p>
          <a:p>
            <a:endParaRPr lang="en-US" sz="2000" dirty="0"/>
          </a:p>
        </p:txBody>
      </p:sp>
    </p:spTree>
    <p:extLst>
      <p:ext uri="{BB962C8B-B14F-4D97-AF65-F5344CB8AC3E}">
        <p14:creationId xmlns:p14="http://schemas.microsoft.com/office/powerpoint/2010/main" val="2339608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A0118E-3984-42D3-9EC5-6D4273514BC4}"/>
              </a:ext>
            </a:extLst>
          </p:cNvPr>
          <p:cNvSpPr>
            <a:spLocks noGrp="1"/>
          </p:cNvSpPr>
          <p:nvPr>
            <p:ph type="ctrTitle"/>
          </p:nvPr>
        </p:nvSpPr>
        <p:spPr>
          <a:xfrm>
            <a:off x="467436" y="1899701"/>
            <a:ext cx="4867849" cy="2610042"/>
          </a:xfrm>
        </p:spPr>
        <p:txBody>
          <a:bodyPr>
            <a:normAutofit fontScale="90000"/>
          </a:bodyPr>
          <a:lstStyle/>
          <a:p>
            <a:pPr algn="l"/>
            <a:r>
              <a:rPr lang="en-US" sz="4200" b="1" dirty="0"/>
              <a:t>Plan de </a:t>
            </a:r>
            <a:r>
              <a:rPr lang="en-US" sz="4200" b="1" dirty="0" err="1"/>
              <a:t>Preparación</a:t>
            </a:r>
            <a:r>
              <a:rPr lang="en-US" sz="4200" b="1" dirty="0"/>
              <a:t> </a:t>
            </a:r>
            <a:r>
              <a:rPr lang="en-US" sz="4200" b="1" dirty="0" err="1"/>
              <a:t>Parroquial</a:t>
            </a:r>
            <a:r>
              <a:rPr lang="en-US" sz="4200" b="1" dirty="0"/>
              <a:t>-</a:t>
            </a:r>
            <a:br>
              <a:rPr lang="en-US" sz="4200" b="1" dirty="0"/>
            </a:br>
            <a:r>
              <a:rPr lang="en-US" sz="4200" b="1" dirty="0"/>
              <a:t>St. Gabriel </a:t>
            </a:r>
            <a:r>
              <a:rPr lang="en-US" sz="4200" b="1" dirty="0" err="1"/>
              <a:t>Arcángel</a:t>
            </a:r>
            <a:r>
              <a:rPr lang="en-US" sz="4200" dirty="0"/>
              <a:t/>
            </a:r>
            <a:br>
              <a:rPr lang="en-US" sz="4200" dirty="0"/>
            </a:br>
            <a:endParaRPr lang="en-US" sz="4200"/>
          </a:p>
        </p:txBody>
      </p:sp>
      <p:sp>
        <p:nvSpPr>
          <p:cNvPr id="5" name="Subtitle 4">
            <a:extLst>
              <a:ext uri="{FF2B5EF4-FFF2-40B4-BE49-F238E27FC236}">
                <a16:creationId xmlns:a16="http://schemas.microsoft.com/office/drawing/2014/main" id="{9B8C3CBA-49B3-41B8-8E7A-B958F20570DD}"/>
              </a:ext>
            </a:extLst>
          </p:cNvPr>
          <p:cNvSpPr>
            <a:spLocks noGrp="1"/>
          </p:cNvSpPr>
          <p:nvPr>
            <p:ph type="subTitle" idx="1"/>
          </p:nvPr>
        </p:nvSpPr>
        <p:spPr>
          <a:xfrm>
            <a:off x="841247" y="4373385"/>
            <a:ext cx="4609057" cy="766040"/>
          </a:xfrm>
        </p:spPr>
        <p:txBody>
          <a:bodyPr>
            <a:normAutofit/>
          </a:bodyPr>
          <a:lstStyle/>
          <a:p>
            <a:pPr algn="l"/>
            <a:r>
              <a:rPr lang="en-US" sz="4400" b="1" dirty="0"/>
              <a:t>COVID-19</a:t>
            </a:r>
          </a:p>
        </p:txBody>
      </p:sp>
      <p:sp>
        <p:nvSpPr>
          <p:cNvPr id="34" name="Freeform: Shape 33">
            <a:extLst>
              <a:ext uri="{FF2B5EF4-FFF2-40B4-BE49-F238E27FC236}">
                <a16:creationId xmlns:a16="http://schemas.microsoft.com/office/drawing/2014/main" id="{F6EF57EF-D042-41D3-83E8-41A1FE6C11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00A59BB-A268-4F3E-9D41-CA265AF168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piece of paper&#10;&#10;Description automatically generated">
            <a:extLst>
              <a:ext uri="{FF2B5EF4-FFF2-40B4-BE49-F238E27FC236}">
                <a16:creationId xmlns:a16="http://schemas.microsoft.com/office/drawing/2014/main" id="{CAC618DF-183D-41B1-9BCF-685E5987C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7579" y="2070506"/>
            <a:ext cx="5079371" cy="2653971"/>
          </a:xfrm>
          <a:prstGeom prst="rect">
            <a:avLst/>
          </a:prstGeom>
        </p:spPr>
      </p:pic>
      <p:sp>
        <p:nvSpPr>
          <p:cNvPr id="38" name="Freeform: Shape 37">
            <a:extLst>
              <a:ext uri="{FF2B5EF4-FFF2-40B4-BE49-F238E27FC236}">
                <a16:creationId xmlns:a16="http://schemas.microsoft.com/office/drawing/2014/main" id="{63794DCE-9D34-40DF-AB3F-06DA8ACCDA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5006452-918C-4282-A72C-C9692B669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355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14C00503-4CE8-406F-9D4A-3C478C3B3539}"/>
              </a:ext>
            </a:extLst>
          </p:cNvPr>
          <p:cNvSpPr>
            <a:spLocks noGrp="1"/>
          </p:cNvSpPr>
          <p:nvPr>
            <p:ph type="title"/>
          </p:nvPr>
        </p:nvSpPr>
        <p:spPr>
          <a:xfrm>
            <a:off x="777240" y="731519"/>
            <a:ext cx="2845191" cy="3237579"/>
          </a:xfrm>
        </p:spPr>
        <p:txBody>
          <a:bodyPr>
            <a:normAutofit/>
          </a:bodyPr>
          <a:lstStyle/>
          <a:p>
            <a:r>
              <a:rPr lang="es-MX" sz="3200" b="1">
                <a:solidFill>
                  <a:srgbClr val="FFFFFF"/>
                </a:solidFill>
              </a:rPr>
              <a:t>Oración del Papa Francisco a la Virgen María para la Protección del Corona Virus</a:t>
            </a:r>
            <a:r>
              <a:rPr lang="en-US" sz="3200">
                <a:solidFill>
                  <a:srgbClr val="FFFFFF"/>
                </a:solidFill>
              </a:rPr>
              <a:t/>
            </a:r>
            <a:br>
              <a:rPr lang="en-US" sz="3200">
                <a:solidFill>
                  <a:srgbClr val="FFFFFF"/>
                </a:solidFill>
              </a:rPr>
            </a:br>
            <a:endParaRPr lang="en-US" sz="3200">
              <a:solidFill>
                <a:srgbClr val="FFFFFF"/>
              </a:solidFill>
            </a:endParaRPr>
          </a:p>
        </p:txBody>
      </p:sp>
      <p:sp>
        <p:nvSpPr>
          <p:cNvPr id="18" name="Rectangle 11">
            <a:extLst>
              <a:ext uri="{FF2B5EF4-FFF2-40B4-BE49-F238E27FC236}">
                <a16:creationId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3">
            <a:extLst>
              <a:ext uri="{FF2B5EF4-FFF2-40B4-BE49-F238E27FC236}">
                <a16:creationId xmlns:a16="http://schemas.microsoft.com/office/drawing/2014/main"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84766C1-52D0-42B2-9E8E-9C66CBE38688}"/>
              </a:ext>
            </a:extLst>
          </p:cNvPr>
          <p:cNvSpPr>
            <a:spLocks noGrp="1"/>
          </p:cNvSpPr>
          <p:nvPr>
            <p:ph idx="1"/>
          </p:nvPr>
        </p:nvSpPr>
        <p:spPr>
          <a:xfrm>
            <a:off x="4379709" y="686862"/>
            <a:ext cx="7037591" cy="5475129"/>
          </a:xfrm>
        </p:spPr>
        <p:txBody>
          <a:bodyPr anchor="ctr">
            <a:normAutofit/>
          </a:bodyPr>
          <a:lstStyle/>
          <a:p>
            <a:pPr marL="0" indent="0">
              <a:buNone/>
            </a:pPr>
            <a:r>
              <a:rPr lang="es-MX" sz="2200" i="1"/>
              <a:t>Oh María, tú siempre alumbras nuestro camino como signo de salvación y esperanza. Nos encomendamos a ti, Salud de los Enfermos, quien en la Cruz participaste en el dolor de Jesús y te mantuviste firme en la fe. Tú, Salvadora del Pueblo Romano, sabes lo que necesitamos, y estamos seguros que proveerás para que, como en Caná de Galilea, volvamos a la alegría y al banquete después de estos momentos difíciles.</a:t>
            </a:r>
            <a:endParaRPr lang="en-US" sz="2200"/>
          </a:p>
          <a:p>
            <a:pPr marL="0" indent="0">
              <a:buNone/>
            </a:pPr>
            <a:r>
              <a:rPr lang="es-MX" sz="2200" i="1"/>
              <a:t>Ayúdanos, Madre del Amor Divino, a cumplir con la voluntad del Padre y a llevar a cabo lo que nos ha pedido Jesús, quien ha tomado sobre sí mismo nuestros sufrimientos y ha cargado nuestro dolor para guiarnos, por medio de la Cruz, a la gloria de la Resurrección. Amén.</a:t>
            </a:r>
            <a:endParaRPr lang="en-US" sz="2200"/>
          </a:p>
          <a:p>
            <a:pPr marL="0" indent="0">
              <a:buNone/>
            </a:pPr>
            <a:r>
              <a:rPr lang="es-MX" sz="2200" i="1"/>
              <a:t> </a:t>
            </a:r>
            <a:endParaRPr lang="en-US" sz="2200"/>
          </a:p>
          <a:p>
            <a:pPr marL="0" indent="0">
              <a:buNone/>
            </a:pPr>
            <a:r>
              <a:rPr lang="es-MX" sz="2200" i="1"/>
              <a:t>Bajo tu protección, buscamos refugio, Santa Madre de Dios. No desprecies nuestras súplicas durante las dificultades, sino líbranos de todo peligro, Oh gloriosa y bendita Virgen.</a:t>
            </a:r>
            <a:endParaRPr lang="en-US" sz="2200"/>
          </a:p>
          <a:p>
            <a:endParaRPr lang="en-US" sz="2200"/>
          </a:p>
        </p:txBody>
      </p:sp>
    </p:spTree>
    <p:extLst>
      <p:ext uri="{BB962C8B-B14F-4D97-AF65-F5344CB8AC3E}">
        <p14:creationId xmlns:p14="http://schemas.microsoft.com/office/powerpoint/2010/main" val="3258606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9CD2D09-B1BB-4DF5-9E1C-3D21B21EDE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83355637-BA71-4F63-94C9-E77BF81BDFC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6418232B-F05D-4239-942C-E8B1BB7657F6}"/>
              </a:ext>
            </a:extLst>
          </p:cNvPr>
          <p:cNvSpPr>
            <a:spLocks noGrp="1"/>
          </p:cNvSpPr>
          <p:nvPr>
            <p:ph type="title"/>
          </p:nvPr>
        </p:nvSpPr>
        <p:spPr>
          <a:xfrm>
            <a:off x="955140" y="234826"/>
            <a:ext cx="4803636" cy="1311664"/>
          </a:xfrm>
        </p:spPr>
        <p:txBody>
          <a:bodyPr>
            <a:normAutofit/>
          </a:bodyPr>
          <a:lstStyle/>
          <a:p>
            <a:r>
              <a:rPr lang="en-US" b="1" dirty="0">
                <a:solidFill>
                  <a:srgbClr val="000000"/>
                </a:solidFill>
              </a:rPr>
              <a:t>Plan </a:t>
            </a:r>
            <a:r>
              <a:rPr lang="en-US" b="1">
                <a:solidFill>
                  <a:srgbClr val="000000"/>
                </a:solidFill>
              </a:rPr>
              <a:t>de preparación</a:t>
            </a:r>
            <a:endParaRPr lang="en-US" b="1" dirty="0">
              <a:solidFill>
                <a:srgbClr val="000000"/>
              </a:solidFill>
            </a:endParaRPr>
          </a:p>
        </p:txBody>
      </p:sp>
      <p:sp>
        <p:nvSpPr>
          <p:cNvPr id="32" name="Freeform 49">
            <a:extLst>
              <a:ext uri="{FF2B5EF4-FFF2-40B4-BE49-F238E27FC236}">
                <a16:creationId xmlns:a16="http://schemas.microsoft.com/office/drawing/2014/main" id="{967C29FE-FD32-4AFB-AD20-DBDF5864B2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4"/>
                </a:gs>
                <a:gs pos="23000">
                  <a:schemeClr val="accent4"/>
                </a:gs>
                <a:gs pos="83000">
                  <a:schemeClr val="accent2"/>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person, child, holding, photo&#10;&#10;Description automatically generated">
            <a:extLst>
              <a:ext uri="{FF2B5EF4-FFF2-40B4-BE49-F238E27FC236}">
                <a16:creationId xmlns:a16="http://schemas.microsoft.com/office/drawing/2014/main" id="{9CAF7BF1-26D8-41C0-A866-9AFBEA6FFB8B}"/>
              </a:ext>
            </a:extLst>
          </p:cNvPr>
          <p:cNvPicPr>
            <a:picLocks noChangeAspect="1"/>
          </p:cNvPicPr>
          <p:nvPr/>
        </p:nvPicPr>
        <p:blipFill rotWithShape="1">
          <a:blip r:embed="rId3">
            <a:extLst>
              <a:ext uri="{28A0092B-C50C-407E-A947-70E740481C1C}">
                <a14:useLocalDpi xmlns:a14="http://schemas.microsoft.com/office/drawing/2010/main" val="0"/>
              </a:ext>
            </a:extLst>
          </a:blip>
          <a:srcRect r="13102"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graphicFrame>
        <p:nvGraphicFramePr>
          <p:cNvPr id="5" name="Content Placeholder 2">
            <a:extLst>
              <a:ext uri="{FF2B5EF4-FFF2-40B4-BE49-F238E27FC236}">
                <a16:creationId xmlns:a16="http://schemas.microsoft.com/office/drawing/2014/main" id="{3DFCBBBB-9CE5-4762-9028-0C5EACDE0672}"/>
              </a:ext>
            </a:extLst>
          </p:cNvPr>
          <p:cNvGraphicFramePr>
            <a:graphicFrameLocks noGrp="1"/>
          </p:cNvGraphicFramePr>
          <p:nvPr>
            <p:ph idx="1"/>
            <p:extLst>
              <p:ext uri="{D42A27DB-BD31-4B8C-83A1-F6EECF244321}">
                <p14:modId xmlns:p14="http://schemas.microsoft.com/office/powerpoint/2010/main" val="1365298774"/>
              </p:ext>
            </p:extLst>
          </p:nvPr>
        </p:nvGraphicFramePr>
        <p:xfrm>
          <a:off x="468410" y="1706897"/>
          <a:ext cx="5452557" cy="4990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496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FE2D22C-409B-48AF-B24F-7988A8F7F8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0464369-70FA-42AF-948F-80664CA7BF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8232B-F05D-4239-942C-E8B1BB7657F6}"/>
              </a:ext>
            </a:extLst>
          </p:cNvPr>
          <p:cNvSpPr>
            <a:spLocks noGrp="1"/>
          </p:cNvSpPr>
          <p:nvPr>
            <p:ph type="title"/>
          </p:nvPr>
        </p:nvSpPr>
        <p:spPr>
          <a:xfrm>
            <a:off x="6009198" y="392796"/>
            <a:ext cx="5845571" cy="1638377"/>
          </a:xfrm>
        </p:spPr>
        <p:txBody>
          <a:bodyPr anchor="b">
            <a:normAutofit/>
          </a:bodyPr>
          <a:lstStyle/>
          <a:p>
            <a:r>
              <a:rPr lang="es-MX" sz="2300" b="1"/>
              <a:t>Asegurar que los participantes enfermos se queden en casa y que se identifiquen y aíslen rápidamente a las personas enfermas.</a:t>
            </a:r>
            <a:r>
              <a:rPr lang="en-US" sz="2300" b="1"/>
              <a:t/>
            </a:r>
            <a:br>
              <a:rPr lang="en-US" sz="2300" b="1"/>
            </a:br>
            <a:endParaRPr lang="en-US" sz="2300" b="1"/>
          </a:p>
        </p:txBody>
      </p:sp>
      <p:sp>
        <p:nvSpPr>
          <p:cNvPr id="52" name="Rectangle 51">
            <a:extLst>
              <a:ext uri="{FF2B5EF4-FFF2-40B4-BE49-F238E27FC236}">
                <a16:creationId xmlns:a16="http://schemas.microsoft.com/office/drawing/2014/main" id="{A648176E-454C-437C-B0FC-9B82FCF32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6604B49-AD5C-4590-B051-06C8222E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C552A98-EF7D-4D42-AB69-066B786AB5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child, holding, photo&#10;&#10;Description automatically generated">
            <a:extLst>
              <a:ext uri="{FF2B5EF4-FFF2-40B4-BE49-F238E27FC236}">
                <a16:creationId xmlns:a16="http://schemas.microsoft.com/office/drawing/2014/main" id="{9CAF7BF1-26D8-41C0-A866-9AFBEA6FFB8B}"/>
              </a:ext>
            </a:extLst>
          </p:cNvPr>
          <p:cNvPicPr>
            <a:picLocks noChangeAspect="1"/>
          </p:cNvPicPr>
          <p:nvPr/>
        </p:nvPicPr>
        <p:blipFill rotWithShape="1">
          <a:blip r:embed="rId2">
            <a:extLst>
              <a:ext uri="{28A0092B-C50C-407E-A947-70E740481C1C}">
                <a14:useLocalDpi xmlns:a14="http://schemas.microsoft.com/office/drawing/2010/main" val="0"/>
              </a:ext>
            </a:extLst>
          </a:blip>
          <a:srcRect l="1561" r="19318" b="-3"/>
          <a:stretch/>
        </p:blipFill>
        <p:spPr>
          <a:xfrm>
            <a:off x="535110" y="627954"/>
            <a:ext cx="4235516" cy="5353373"/>
          </a:xfrm>
          <a:prstGeom prst="rect">
            <a:avLst/>
          </a:prstGeom>
        </p:spPr>
      </p:pic>
      <p:sp>
        <p:nvSpPr>
          <p:cNvPr id="3" name="Content Placeholder 2">
            <a:extLst>
              <a:ext uri="{FF2B5EF4-FFF2-40B4-BE49-F238E27FC236}">
                <a16:creationId xmlns:a16="http://schemas.microsoft.com/office/drawing/2014/main" id="{721B1E11-7F6A-4B39-B51B-164BCFE3A85E}"/>
              </a:ext>
            </a:extLst>
          </p:cNvPr>
          <p:cNvSpPr>
            <a:spLocks noGrp="1"/>
          </p:cNvSpPr>
          <p:nvPr>
            <p:ph idx="1"/>
          </p:nvPr>
        </p:nvSpPr>
        <p:spPr>
          <a:xfrm>
            <a:off x="5421205" y="2218076"/>
            <a:ext cx="5837750" cy="3498154"/>
          </a:xfrm>
        </p:spPr>
        <p:txBody>
          <a:bodyPr anchor="ctr">
            <a:normAutofit/>
          </a:bodyPr>
          <a:lstStyle/>
          <a:p>
            <a:r>
              <a:rPr lang="es-MX" sz="1400" dirty="0"/>
              <a:t>Antes de asistir a cualquier programa del Ministerio de Formación en la Fe en San Gabriel Arcángel, se les pide a todos los participantes que tomen su temperatura en casa; una temperatura superior a los 100 ° F requiere que los participantes se queden en casa. Informe este estado al Director de Formación en la Fe.</a:t>
            </a:r>
            <a:endParaRPr lang="en-US" sz="1400" dirty="0"/>
          </a:p>
          <a:p>
            <a:r>
              <a:rPr lang="es-MX" sz="1400" dirty="0"/>
              <a:t> Los participantes deben quedarse en casa si ellos o alguien en su hogar tiene síntomas: fiebre, tos, dificultad para respirar, escalofríos, dolores musculares, dolor de cabeza, dolor de garganta, pérdida del gusto u olfato. Informe el estado al Director de Formación en la Fe.</a:t>
            </a:r>
            <a:endParaRPr lang="en-US" sz="1400" dirty="0"/>
          </a:p>
          <a:p>
            <a:r>
              <a:rPr lang="es-MX" sz="1400" dirty="0"/>
              <a:t>Todas las personas positivas al COVID-19, las que presentan síntomas y las que viven con ellas, no pueden participar en los programas hasta después de haber estado en cuarentena según las pautas de los CDC.</a:t>
            </a:r>
            <a:endParaRPr lang="en-US" sz="1400" dirty="0"/>
          </a:p>
          <a:p>
            <a:endParaRPr lang="en-US" sz="1400"/>
          </a:p>
        </p:txBody>
      </p:sp>
    </p:spTree>
    <p:extLst>
      <p:ext uri="{BB962C8B-B14F-4D97-AF65-F5344CB8AC3E}">
        <p14:creationId xmlns:p14="http://schemas.microsoft.com/office/powerpoint/2010/main" val="3246035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1B1E11-7F6A-4B39-B51B-164BCFE3A85E}"/>
              </a:ext>
            </a:extLst>
          </p:cNvPr>
          <p:cNvSpPr>
            <a:spLocks noGrp="1"/>
          </p:cNvSpPr>
          <p:nvPr>
            <p:ph idx="1"/>
          </p:nvPr>
        </p:nvSpPr>
        <p:spPr>
          <a:xfrm>
            <a:off x="4965431" y="2438400"/>
            <a:ext cx="6586489" cy="4219574"/>
          </a:xfrm>
        </p:spPr>
        <p:txBody>
          <a:bodyPr vert="horz" lIns="91440" tIns="45720" rIns="91440" bIns="45720" rtlCol="0" anchor="t">
            <a:normAutofit/>
          </a:bodyPr>
          <a:lstStyle/>
          <a:p>
            <a:r>
              <a:rPr lang="es-MX" sz="2000" dirty="0"/>
              <a:t>Cualquier participante que se sienta enfermo durante la programación debe informar inmediatamente al Director de Formación de Fe y aislarse de otros participantes mientras espera el transporte a casa.</a:t>
            </a:r>
            <a:endParaRPr lang="en-US" sz="2000" dirty="0"/>
          </a:p>
          <a:p>
            <a:r>
              <a:rPr lang="es-MX" sz="2000" dirty="0"/>
              <a:t> Si un adulto, niño o joven experimenta síntomas de COVID-19 o da positivo después de asistir a una actividad de Ministerios de Formación de Fe, el párroco y Director de Formación de Fe debe ser notificado inmediatamente.</a:t>
            </a:r>
            <a:endParaRPr lang="en-US" sz="2000" dirty="0"/>
          </a:p>
          <a:p>
            <a:r>
              <a:rPr lang="es-MX" sz="2000" dirty="0"/>
              <a:t>San Gabriel Arcángel ha implementado una política para informar a los participantes si han estado expuestos a una persona con COVID-19 y exigirles que se mantengan en cuarentena durante el tiempo requerido. Se harán llamadas telefónicas a todas las familias de los participantes en tal caso.</a:t>
            </a:r>
            <a:endParaRPr lang="en-US" sz="2000" dirty="0"/>
          </a:p>
          <a:p>
            <a:endParaRPr lang="en-US" sz="1100" dirty="0"/>
          </a:p>
        </p:txBody>
      </p:sp>
      <p:pic>
        <p:nvPicPr>
          <p:cNvPr id="4" name="Picture 3" descr="A picture containing person, child, holding, photo&#10;&#10;Description automatically generated">
            <a:extLst>
              <a:ext uri="{FF2B5EF4-FFF2-40B4-BE49-F238E27FC236}">
                <a16:creationId xmlns:a16="http://schemas.microsoft.com/office/drawing/2014/main" id="{9CAF7BF1-26D8-41C0-A866-9AFBEA6FFB8B}"/>
              </a:ext>
            </a:extLst>
          </p:cNvPr>
          <p:cNvPicPr>
            <a:picLocks noChangeAspect="1"/>
          </p:cNvPicPr>
          <p:nvPr/>
        </p:nvPicPr>
        <p:blipFill rotWithShape="1">
          <a:blip r:embed="rId2">
            <a:extLst>
              <a:ext uri="{28A0092B-C50C-407E-A947-70E740481C1C}">
                <a14:useLocalDpi xmlns:a14="http://schemas.microsoft.com/office/drawing/2010/main" val="0"/>
              </a:ext>
            </a:extLst>
          </a:blip>
          <a:srcRect l="7324" r="25083"/>
          <a:stretch/>
        </p:blipFill>
        <p:spPr>
          <a:xfrm>
            <a:off x="20" y="10"/>
            <a:ext cx="4635571" cy="6857990"/>
          </a:xfrm>
          <a:prstGeom prst="rect">
            <a:avLst/>
          </a:prstGeom>
          <a:effectLst/>
        </p:spPr>
      </p:pic>
      <p:cxnSp>
        <p:nvCxnSpPr>
          <p:cNvPr id="43" name="Straight Connector 36">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BA1F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54A5FA7-378A-4AB1-9B2E-039DFD0E6ECC}"/>
              </a:ext>
            </a:extLst>
          </p:cNvPr>
          <p:cNvSpPr txBox="1">
            <a:spLocks/>
          </p:cNvSpPr>
          <p:nvPr/>
        </p:nvSpPr>
        <p:spPr>
          <a:xfrm>
            <a:off x="4942368" y="642653"/>
            <a:ext cx="6586491" cy="1209676"/>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100" b="1"/>
              <a:t>Asegurar que los participantes enfermos se queden en casa y que se identifiquen y aíslen rápidamente a las personas enfermas.</a:t>
            </a:r>
            <a:r>
              <a:rPr lang="en-US" b="1"/>
              <a:t/>
            </a:r>
            <a:br>
              <a:rPr lang="en-US" b="1"/>
            </a:br>
            <a:endParaRPr lang="en-US" b="1" dirty="0"/>
          </a:p>
        </p:txBody>
      </p:sp>
    </p:spTree>
    <p:extLst>
      <p:ext uri="{BB962C8B-B14F-4D97-AF65-F5344CB8AC3E}">
        <p14:creationId xmlns:p14="http://schemas.microsoft.com/office/powerpoint/2010/main" val="4149154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4A5FA7-378A-4AB1-9B2E-039DFD0E6ECC}"/>
              </a:ext>
            </a:extLst>
          </p:cNvPr>
          <p:cNvSpPr txBox="1">
            <a:spLocks/>
          </p:cNvSpPr>
          <p:nvPr/>
        </p:nvSpPr>
        <p:spPr>
          <a:xfrm>
            <a:off x="4965430" y="629268"/>
            <a:ext cx="6586491" cy="1286160"/>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err="1"/>
              <a:t>Distanciamiento</a:t>
            </a:r>
            <a:r>
              <a:rPr lang="en-US" sz="2800" b="1" dirty="0"/>
              <a:t> social: los </a:t>
            </a:r>
            <a:r>
              <a:rPr lang="en-US" sz="2800" b="1" dirty="0" err="1"/>
              <a:t>participantes</a:t>
            </a:r>
            <a:r>
              <a:rPr lang="en-US" sz="2800" b="1" dirty="0"/>
              <a:t> </a:t>
            </a:r>
            <a:r>
              <a:rPr lang="en-US" sz="2800" b="1" dirty="0" err="1"/>
              <a:t>deben</a:t>
            </a:r>
            <a:r>
              <a:rPr lang="en-US" sz="2800" b="1" dirty="0"/>
              <a:t> </a:t>
            </a:r>
            <a:r>
              <a:rPr lang="en-US" sz="2800" b="1" dirty="0" err="1"/>
              <a:t>estar</a:t>
            </a:r>
            <a:r>
              <a:rPr lang="en-US" sz="2800" b="1" dirty="0"/>
              <a:t> </a:t>
            </a:r>
            <a:r>
              <a:rPr lang="en-US" sz="2800" b="1" dirty="0" err="1"/>
              <a:t>separados</a:t>
            </a:r>
            <a:r>
              <a:rPr lang="en-US" sz="2800" b="1" dirty="0"/>
              <a:t> por al </a:t>
            </a:r>
            <a:r>
              <a:rPr lang="en-US" sz="2800" b="1" dirty="0" err="1"/>
              <a:t>menos</a:t>
            </a:r>
            <a:r>
              <a:rPr lang="en-US" sz="2800" b="1" dirty="0"/>
              <a:t> seis pies o dos metros.</a:t>
            </a:r>
          </a:p>
          <a:p>
            <a:pPr>
              <a:spcAft>
                <a:spcPts val="600"/>
              </a:spcAft>
            </a:pPr>
            <a:r>
              <a:rPr lang="en-US" sz="1800" b="1" dirty="0"/>
              <a:t/>
            </a:r>
            <a:br>
              <a:rPr lang="en-US" sz="1800" b="1" dirty="0"/>
            </a:br>
            <a:endParaRPr lang="en-US" sz="1800" b="1" dirty="0"/>
          </a:p>
        </p:txBody>
      </p:sp>
      <p:sp>
        <p:nvSpPr>
          <p:cNvPr id="3" name="Content Placeholder 2">
            <a:extLst>
              <a:ext uri="{FF2B5EF4-FFF2-40B4-BE49-F238E27FC236}">
                <a16:creationId xmlns:a16="http://schemas.microsoft.com/office/drawing/2014/main" id="{721B1E11-7F6A-4B39-B51B-164BCFE3A85E}"/>
              </a:ext>
            </a:extLst>
          </p:cNvPr>
          <p:cNvSpPr>
            <a:spLocks noGrp="1"/>
          </p:cNvSpPr>
          <p:nvPr>
            <p:ph idx="1"/>
          </p:nvPr>
        </p:nvSpPr>
        <p:spPr>
          <a:xfrm>
            <a:off x="4965430" y="2438400"/>
            <a:ext cx="6671964" cy="4124323"/>
          </a:xfrm>
        </p:spPr>
        <p:txBody>
          <a:bodyPr vert="horz" lIns="91440" tIns="45720" rIns="91440" bIns="45720" rtlCol="0" anchor="t">
            <a:normAutofit/>
          </a:bodyPr>
          <a:lstStyle/>
          <a:p>
            <a:r>
              <a:rPr lang="es-MX" sz="2000" dirty="0"/>
              <a:t>Se pide a los participantes que al ingresar al edificio lo hagan de un hogar a la vez, manteniendo 6 pies de espacio entre ellos y el grupo delante de ellos.</a:t>
            </a:r>
            <a:endParaRPr lang="es-MX" sz="2000" dirty="0">
              <a:cs typeface="Calibri"/>
            </a:endParaRPr>
          </a:p>
          <a:p>
            <a:r>
              <a:rPr lang="es-MX" sz="2000" dirty="0"/>
              <a:t>Una vez en el edificio, los participantes irán directamente a su espacio ministerial asignado.</a:t>
            </a:r>
            <a:endParaRPr lang="es-MX" sz="2000" dirty="0">
              <a:cs typeface="Calibri"/>
            </a:endParaRPr>
          </a:p>
          <a:p>
            <a:r>
              <a:rPr lang="es-MX" sz="2000" dirty="0"/>
              <a:t> Dentro del espacio del ministerio, los participantes no pueden moverse por el salón, pero deberán estar sentados como lo indiquen los voluntarios adultos del equipo del ministerio; los asientos se colocarán a 6 pies de distancia.</a:t>
            </a:r>
            <a:endParaRPr lang="es-MX" sz="2000" dirty="0">
              <a:cs typeface="Calibri"/>
            </a:endParaRPr>
          </a:p>
        </p:txBody>
      </p:sp>
      <p:pic>
        <p:nvPicPr>
          <p:cNvPr id="4" name="Picture 3">
            <a:extLst>
              <a:ext uri="{FF2B5EF4-FFF2-40B4-BE49-F238E27FC236}">
                <a16:creationId xmlns:a16="http://schemas.microsoft.com/office/drawing/2014/main" id="{9CAF7BF1-26D8-41C0-A866-9AFBEA6FFB8B}"/>
              </a:ext>
            </a:extLst>
          </p:cNvPr>
          <p:cNvPicPr>
            <a:picLocks noChangeAspect="1"/>
          </p:cNvPicPr>
          <p:nvPr/>
        </p:nvPicPr>
        <p:blipFill rotWithShape="1">
          <a:blip r:embed="rId2">
            <a:extLst>
              <a:ext uri="{28A0092B-C50C-407E-A947-70E740481C1C}">
                <a14:useLocalDpi xmlns:a14="http://schemas.microsoft.com/office/drawing/2010/main" val="0"/>
              </a:ext>
            </a:extLst>
          </a:blip>
          <a:srcRect l="14176" r="18230"/>
          <a:stretch/>
        </p:blipFill>
        <p:spPr>
          <a:xfrm>
            <a:off x="20" y="10"/>
            <a:ext cx="4635571" cy="6857990"/>
          </a:xfrm>
          <a:prstGeom prst="rect">
            <a:avLst/>
          </a:prstGeom>
          <a:effectLst/>
        </p:spPr>
      </p:pic>
      <p:cxnSp>
        <p:nvCxnSpPr>
          <p:cNvPr id="48" name="Straight Connector 47">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7E9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556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54A5FA7-378A-4AB1-9B2E-039DFD0E6ECC}"/>
              </a:ext>
            </a:extLst>
          </p:cNvPr>
          <p:cNvSpPr txBox="1">
            <a:spLocks/>
          </p:cNvSpPr>
          <p:nvPr/>
        </p:nvSpPr>
        <p:spPr>
          <a:xfrm>
            <a:off x="790843" y="755539"/>
            <a:ext cx="4560584" cy="112806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err="1"/>
              <a:t>Distanciamiento</a:t>
            </a:r>
            <a:r>
              <a:rPr lang="en-US" sz="2800" b="1" dirty="0"/>
              <a:t> social: los </a:t>
            </a:r>
            <a:r>
              <a:rPr lang="en-US" sz="2800" b="1" err="1"/>
              <a:t>participantes</a:t>
            </a:r>
            <a:r>
              <a:rPr lang="en-US" sz="2800" b="1" dirty="0"/>
              <a:t> </a:t>
            </a:r>
            <a:r>
              <a:rPr lang="en-US" sz="2800" b="1" err="1"/>
              <a:t>deben</a:t>
            </a:r>
            <a:r>
              <a:rPr lang="en-US" sz="2800" b="1" dirty="0"/>
              <a:t> </a:t>
            </a:r>
            <a:r>
              <a:rPr lang="en-US" sz="2800" b="1" err="1"/>
              <a:t>estar</a:t>
            </a:r>
            <a:r>
              <a:rPr lang="en-US" sz="2800" b="1" dirty="0"/>
              <a:t> </a:t>
            </a:r>
            <a:r>
              <a:rPr lang="en-US" sz="2800" b="1" err="1"/>
              <a:t>separados</a:t>
            </a:r>
            <a:r>
              <a:rPr lang="en-US" sz="2800" b="1" dirty="0"/>
              <a:t> por al </a:t>
            </a:r>
            <a:r>
              <a:rPr lang="en-US" sz="2800" b="1" err="1"/>
              <a:t>menos</a:t>
            </a:r>
            <a:r>
              <a:rPr lang="en-US" sz="2800" b="1" dirty="0"/>
              <a:t> seis pies o dos metros.</a:t>
            </a:r>
            <a:endParaRPr lang="en-US" sz="2800" b="1">
              <a:cs typeface="Calibri Light"/>
            </a:endParaRPr>
          </a:p>
          <a:p>
            <a:pPr>
              <a:spcAft>
                <a:spcPts val="600"/>
              </a:spcAft>
            </a:pPr>
            <a:r>
              <a:rPr lang="en-US" sz="1600" b="1" dirty="0"/>
              <a:t/>
            </a:r>
            <a:br>
              <a:rPr lang="en-US" sz="1600" b="1" dirty="0"/>
            </a:br>
            <a:endParaRPr lang="en-US" sz="1600" b="1" dirty="0"/>
          </a:p>
        </p:txBody>
      </p:sp>
      <p:grpSp>
        <p:nvGrpSpPr>
          <p:cNvPr id="55" name="Group 54">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6" name="Rectangle 55">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1B1E11-7F6A-4B39-B51B-164BCFE3A85E}"/>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US" sz="2000" dirty="0"/>
              <a:t> Si es </a:t>
            </a:r>
            <a:r>
              <a:rPr lang="en-US" sz="2000" dirty="0" err="1"/>
              <a:t>necesario</a:t>
            </a:r>
            <a:r>
              <a:rPr lang="en-US" sz="2000" dirty="0"/>
              <a:t> </a:t>
            </a:r>
            <a:r>
              <a:rPr lang="en-US" sz="2000" dirty="0" err="1"/>
              <a:t>cambiar</a:t>
            </a:r>
            <a:r>
              <a:rPr lang="en-US" sz="2000" dirty="0"/>
              <a:t> de </a:t>
            </a:r>
            <a:r>
              <a:rPr lang="en-US" sz="2000" dirty="0" err="1"/>
              <a:t>salón</a:t>
            </a:r>
            <a:r>
              <a:rPr lang="en-US" sz="2000" dirty="0"/>
              <a:t>, los </a:t>
            </a:r>
            <a:r>
              <a:rPr lang="en-US" sz="2000" dirty="0" err="1"/>
              <a:t>participantes</a:t>
            </a:r>
            <a:r>
              <a:rPr lang="en-US" sz="2000" dirty="0"/>
              <a:t> </a:t>
            </a:r>
            <a:r>
              <a:rPr lang="en-US" sz="2000" dirty="0" err="1"/>
              <a:t>serán</a:t>
            </a:r>
            <a:r>
              <a:rPr lang="en-US" sz="2000" dirty="0"/>
              <a:t> </a:t>
            </a:r>
            <a:r>
              <a:rPr lang="en-US" sz="2000" dirty="0" err="1"/>
              <a:t>enviados</a:t>
            </a:r>
            <a:r>
              <a:rPr lang="en-US" sz="2000" dirty="0"/>
              <a:t> </a:t>
            </a:r>
            <a:r>
              <a:rPr lang="en-US" sz="2000" dirty="0" err="1"/>
              <a:t>en</a:t>
            </a:r>
            <a:r>
              <a:rPr lang="en-US" sz="2000" dirty="0"/>
              <a:t> </a:t>
            </a:r>
            <a:r>
              <a:rPr lang="en-US" sz="2000" dirty="0" err="1"/>
              <a:t>intervalos</a:t>
            </a:r>
            <a:r>
              <a:rPr lang="en-US" sz="2000" dirty="0"/>
              <a:t> para </a:t>
            </a:r>
            <a:r>
              <a:rPr lang="en-US" sz="2000" dirty="0" err="1"/>
              <a:t>mantener</a:t>
            </a:r>
            <a:r>
              <a:rPr lang="en-US" sz="2000" dirty="0"/>
              <a:t> los 6 pies de </a:t>
            </a:r>
            <a:r>
              <a:rPr lang="en-US" sz="2000" dirty="0" err="1"/>
              <a:t>espacio</a:t>
            </a:r>
            <a:r>
              <a:rPr lang="en-US" sz="2000" dirty="0"/>
              <a:t>; los </a:t>
            </a:r>
            <a:r>
              <a:rPr lang="en-US" sz="2000" dirty="0" err="1"/>
              <a:t>salones</a:t>
            </a:r>
            <a:r>
              <a:rPr lang="en-US" sz="2000" dirty="0"/>
              <a:t> </a:t>
            </a:r>
            <a:r>
              <a:rPr lang="en-US" sz="2000" dirty="0" err="1"/>
              <a:t>adicionales</a:t>
            </a:r>
            <a:r>
              <a:rPr lang="en-US" sz="2000" dirty="0"/>
              <a:t> </a:t>
            </a:r>
            <a:r>
              <a:rPr lang="en-US" sz="2000" dirty="0" err="1"/>
              <a:t>también</a:t>
            </a:r>
            <a:r>
              <a:rPr lang="en-US" sz="2000" dirty="0"/>
              <a:t> </a:t>
            </a:r>
            <a:r>
              <a:rPr lang="en-US" sz="2000" dirty="0" err="1"/>
              <a:t>tendrán</a:t>
            </a:r>
            <a:r>
              <a:rPr lang="en-US" sz="2000" dirty="0"/>
              <a:t> asientos a un </a:t>
            </a:r>
            <a:r>
              <a:rPr lang="en-US" sz="2000" dirty="0" err="1"/>
              <a:t>espacio</a:t>
            </a:r>
            <a:r>
              <a:rPr lang="en-US" sz="2000" dirty="0"/>
              <a:t> de 6 pies.</a:t>
            </a:r>
          </a:p>
          <a:p>
            <a:r>
              <a:rPr lang="en-US" sz="2000" dirty="0"/>
              <a:t> Al </a:t>
            </a:r>
            <a:r>
              <a:rPr lang="en-US" sz="2000" dirty="0" err="1"/>
              <a:t>terminar</a:t>
            </a:r>
            <a:r>
              <a:rPr lang="en-US" sz="2000" dirty="0"/>
              <a:t> el </a:t>
            </a:r>
            <a:r>
              <a:rPr lang="en-US" sz="2000" dirty="0" err="1"/>
              <a:t>programa</a:t>
            </a:r>
            <a:r>
              <a:rPr lang="en-US" sz="2000" dirty="0"/>
              <a:t> de </a:t>
            </a:r>
            <a:r>
              <a:rPr lang="en-US" sz="2000" dirty="0" err="1"/>
              <a:t>Formación</a:t>
            </a:r>
            <a:r>
              <a:rPr lang="en-US" sz="2000" dirty="0"/>
              <a:t> </a:t>
            </a:r>
            <a:r>
              <a:rPr lang="en-US" sz="2000" dirty="0" err="1"/>
              <a:t>en</a:t>
            </a:r>
            <a:r>
              <a:rPr lang="en-US" sz="2000" dirty="0"/>
              <a:t> la Fe, </a:t>
            </a:r>
            <a:r>
              <a:rPr lang="en-US" sz="2000" dirty="0" err="1"/>
              <a:t>también</a:t>
            </a:r>
            <a:r>
              <a:rPr lang="en-US" sz="2000" dirty="0"/>
              <a:t> se </a:t>
            </a:r>
            <a:r>
              <a:rPr lang="en-US" sz="2000" dirty="0" err="1"/>
              <a:t>guiará</a:t>
            </a:r>
            <a:r>
              <a:rPr lang="en-US" sz="2000" dirty="0"/>
              <a:t> a los </a:t>
            </a:r>
            <a:r>
              <a:rPr lang="en-US" sz="2000" dirty="0" err="1"/>
              <a:t>participantes</a:t>
            </a:r>
            <a:r>
              <a:rPr lang="en-US" sz="2000" dirty="0"/>
              <a:t> para que </a:t>
            </a:r>
            <a:r>
              <a:rPr lang="en-US" sz="2000" dirty="0" err="1"/>
              <a:t>sean</a:t>
            </a:r>
            <a:r>
              <a:rPr lang="en-US" sz="2000" dirty="0"/>
              <a:t> </a:t>
            </a:r>
            <a:r>
              <a:rPr lang="en-US" sz="2000" dirty="0" err="1"/>
              <a:t>despedidos</a:t>
            </a:r>
            <a:r>
              <a:rPr lang="en-US" sz="2000" dirty="0"/>
              <a:t> </a:t>
            </a:r>
            <a:r>
              <a:rPr lang="en-US" sz="2000" dirty="0" err="1"/>
              <a:t>en</a:t>
            </a:r>
            <a:r>
              <a:rPr lang="en-US" sz="2000" dirty="0"/>
              <a:t> </a:t>
            </a:r>
            <a:r>
              <a:rPr lang="en-US" sz="2000" dirty="0" err="1"/>
              <a:t>intervalos</a:t>
            </a:r>
            <a:r>
              <a:rPr lang="en-US" sz="2000" dirty="0"/>
              <a:t> para </a:t>
            </a:r>
            <a:r>
              <a:rPr lang="en-US" sz="2000" dirty="0" err="1"/>
              <a:t>mantener</a:t>
            </a:r>
            <a:r>
              <a:rPr lang="en-US" sz="2000" dirty="0"/>
              <a:t> los 6 pies de </a:t>
            </a:r>
            <a:r>
              <a:rPr lang="en-US" sz="2000" dirty="0" err="1"/>
              <a:t>espacio</a:t>
            </a:r>
            <a:r>
              <a:rPr lang="en-US" sz="2000" dirty="0"/>
              <a:t>.</a:t>
            </a:r>
          </a:p>
          <a:p>
            <a:r>
              <a:rPr lang="en-US" sz="2000" dirty="0"/>
              <a:t> El </a:t>
            </a:r>
            <a:r>
              <a:rPr lang="en-US" sz="2000" dirty="0" err="1"/>
              <a:t>uso</a:t>
            </a:r>
            <a:r>
              <a:rPr lang="en-US" sz="2000" dirty="0"/>
              <a:t> de los </a:t>
            </a:r>
            <a:r>
              <a:rPr lang="en-US" sz="2000" dirty="0" err="1"/>
              <a:t>baños</a:t>
            </a:r>
            <a:r>
              <a:rPr lang="en-US" sz="2000" dirty="0"/>
              <a:t> </a:t>
            </a:r>
            <a:r>
              <a:rPr lang="en-US" sz="2000" dirty="0" err="1"/>
              <a:t>estará</a:t>
            </a:r>
            <a:r>
              <a:rPr lang="en-US" sz="2000" dirty="0"/>
              <a:t> </a:t>
            </a:r>
            <a:r>
              <a:rPr lang="en-US" sz="2000" dirty="0" err="1"/>
              <a:t>limitado</a:t>
            </a:r>
            <a:r>
              <a:rPr lang="en-US" sz="2000" dirty="0"/>
              <a:t> a una persona a la </a:t>
            </a:r>
            <a:r>
              <a:rPr lang="en-US" sz="2000" dirty="0" err="1"/>
              <a:t>vez</a:t>
            </a:r>
            <a:r>
              <a:rPr lang="en-US" sz="2000" dirty="0"/>
              <a:t>.</a:t>
            </a:r>
            <a:r>
              <a:rPr lang="en-US" sz="2000" b="1" dirty="0"/>
              <a:t> </a:t>
            </a:r>
          </a:p>
          <a:p>
            <a:pPr marL="0"/>
            <a:endParaRPr lang="en-US" sz="2000" dirty="0"/>
          </a:p>
        </p:txBody>
      </p:sp>
      <p:sp>
        <p:nvSpPr>
          <p:cNvPr id="61" name="Rectangle 60">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AF7BF1-26D8-41C0-A866-9AFBEA6FFB8B}"/>
              </a:ext>
            </a:extLst>
          </p:cNvPr>
          <p:cNvPicPr>
            <a:picLocks noChangeAspect="1"/>
          </p:cNvPicPr>
          <p:nvPr/>
        </p:nvPicPr>
        <p:blipFill rotWithShape="1">
          <a:blip r:embed="rId2">
            <a:extLst>
              <a:ext uri="{28A0092B-C50C-407E-A947-70E740481C1C}">
                <a14:useLocalDpi xmlns:a14="http://schemas.microsoft.com/office/drawing/2010/main" val="0"/>
              </a:ext>
            </a:extLst>
          </a:blip>
          <a:srcRect r="4" b="3065"/>
          <a:stretch/>
        </p:blipFill>
        <p:spPr>
          <a:xfrm>
            <a:off x="5977788" y="799352"/>
            <a:ext cx="5425410" cy="5259296"/>
          </a:xfrm>
          <a:prstGeom prst="rect">
            <a:avLst/>
          </a:prstGeom>
        </p:spPr>
      </p:pic>
    </p:spTree>
    <p:extLst>
      <p:ext uri="{BB962C8B-B14F-4D97-AF65-F5344CB8AC3E}">
        <p14:creationId xmlns:p14="http://schemas.microsoft.com/office/powerpoint/2010/main" val="3843460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4A5FA7-378A-4AB1-9B2E-039DFD0E6ECC}"/>
              </a:ext>
            </a:extLst>
          </p:cNvPr>
          <p:cNvSpPr txBox="1">
            <a:spLocks/>
          </p:cNvSpPr>
          <p:nvPr/>
        </p:nvSpPr>
        <p:spPr>
          <a:xfrm>
            <a:off x="4965430" y="629268"/>
            <a:ext cx="6586491" cy="1286160"/>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dirty="0" err="1"/>
              <a:t>Controles</a:t>
            </a:r>
            <a:r>
              <a:rPr lang="en-US" sz="3600" b="1" dirty="0"/>
              <a:t> de </a:t>
            </a:r>
            <a:r>
              <a:rPr lang="en-US" sz="3600" b="1" dirty="0" err="1"/>
              <a:t>fuente</a:t>
            </a:r>
            <a:r>
              <a:rPr lang="en-US" sz="3600" b="1" dirty="0"/>
              <a:t> e </a:t>
            </a:r>
            <a:r>
              <a:rPr lang="en-US" sz="3600" b="1" dirty="0" err="1"/>
              <a:t>higiene</a:t>
            </a:r>
            <a:r>
              <a:rPr lang="en-US" sz="3600" b="1" dirty="0"/>
              <a:t> de los </a:t>
            </a:r>
            <a:r>
              <a:rPr lang="en-US" sz="3600" b="1" dirty="0" err="1"/>
              <a:t>participantes</a:t>
            </a:r>
            <a:endParaRPr lang="en-US" sz="3600" b="1" dirty="0"/>
          </a:p>
          <a:p>
            <a:pPr>
              <a:spcAft>
                <a:spcPts val="600"/>
              </a:spcAft>
            </a:pPr>
            <a:r>
              <a:rPr lang="en-US" sz="2400" b="1" dirty="0"/>
              <a:t/>
            </a:r>
            <a:br>
              <a:rPr lang="en-US" sz="2400" b="1" dirty="0"/>
            </a:br>
            <a:endParaRPr lang="en-US" sz="2400" b="1" dirty="0"/>
          </a:p>
        </p:txBody>
      </p:sp>
      <p:sp>
        <p:nvSpPr>
          <p:cNvPr id="3" name="Content Placeholder 2">
            <a:extLst>
              <a:ext uri="{FF2B5EF4-FFF2-40B4-BE49-F238E27FC236}">
                <a16:creationId xmlns:a16="http://schemas.microsoft.com/office/drawing/2014/main" id="{721B1E11-7F6A-4B39-B51B-164BCFE3A85E}"/>
              </a:ext>
            </a:extLst>
          </p:cNvPr>
          <p:cNvSpPr>
            <a:spLocks noGrp="1"/>
          </p:cNvSpPr>
          <p:nvPr>
            <p:ph idx="1"/>
          </p:nvPr>
        </p:nvSpPr>
        <p:spPr>
          <a:xfrm>
            <a:off x="4965431" y="2438401"/>
            <a:ext cx="6959869" cy="4181474"/>
          </a:xfrm>
        </p:spPr>
        <p:txBody>
          <a:bodyPr vert="horz" lIns="91440" tIns="45720" rIns="91440" bIns="45720" rtlCol="0">
            <a:normAutofit/>
          </a:bodyPr>
          <a:lstStyle/>
          <a:p>
            <a:r>
              <a:rPr lang="en-US" sz="2400" dirty="0"/>
              <a:t>Se </a:t>
            </a:r>
            <a:r>
              <a:rPr lang="en-US" sz="2400" dirty="0" err="1"/>
              <a:t>pide</a:t>
            </a:r>
            <a:r>
              <a:rPr lang="en-US" sz="2400" dirty="0"/>
              <a:t> a los </a:t>
            </a:r>
            <a:r>
              <a:rPr lang="en-US" sz="2400" dirty="0" err="1"/>
              <a:t>participantes</a:t>
            </a:r>
            <a:r>
              <a:rPr lang="en-US" sz="2400" dirty="0"/>
              <a:t> que se </a:t>
            </a:r>
            <a:r>
              <a:rPr lang="en-US" sz="2400" dirty="0" err="1"/>
              <a:t>laven</a:t>
            </a:r>
            <a:r>
              <a:rPr lang="en-US" sz="2400" dirty="0"/>
              <a:t> las manos </a:t>
            </a:r>
            <a:r>
              <a:rPr lang="en-US" sz="2400" dirty="0" err="1"/>
              <a:t>durante</a:t>
            </a:r>
            <a:r>
              <a:rPr lang="en-US" sz="2400" dirty="0"/>
              <a:t> al </a:t>
            </a:r>
            <a:r>
              <a:rPr lang="en-US" sz="2400" dirty="0" err="1"/>
              <a:t>menos</a:t>
            </a:r>
            <a:r>
              <a:rPr lang="en-US" sz="2400" dirty="0"/>
              <a:t> 20 </a:t>
            </a:r>
            <a:r>
              <a:rPr lang="en-US" sz="2400" dirty="0" err="1"/>
              <a:t>segundos</a:t>
            </a:r>
            <a:r>
              <a:rPr lang="en-US" sz="2400" dirty="0"/>
              <a:t>, con </a:t>
            </a:r>
            <a:r>
              <a:rPr lang="en-US" sz="2400" dirty="0" err="1"/>
              <a:t>frecuencia</a:t>
            </a:r>
            <a:r>
              <a:rPr lang="en-US" sz="2400" dirty="0"/>
              <a:t>.</a:t>
            </a:r>
          </a:p>
          <a:p>
            <a:r>
              <a:rPr lang="en-US" sz="2400" dirty="0"/>
              <a:t>Los </a:t>
            </a:r>
            <a:r>
              <a:rPr lang="en-US" sz="2400" dirty="0" err="1"/>
              <a:t>participantes</a:t>
            </a:r>
            <a:r>
              <a:rPr lang="en-US" sz="2400" dirty="0"/>
              <a:t> </a:t>
            </a:r>
            <a:r>
              <a:rPr lang="en-US" sz="2400" dirty="0" err="1"/>
              <a:t>deben</a:t>
            </a:r>
            <a:r>
              <a:rPr lang="en-US" sz="2400" dirty="0"/>
              <a:t> </a:t>
            </a:r>
            <a:r>
              <a:rPr lang="en-US" sz="2400" dirty="0" err="1"/>
              <a:t>lavarse</a:t>
            </a:r>
            <a:r>
              <a:rPr lang="en-US" sz="2400" dirty="0"/>
              <a:t> las manos una </a:t>
            </a:r>
            <a:r>
              <a:rPr lang="en-US" sz="2400" dirty="0" err="1"/>
              <a:t>vez</a:t>
            </a:r>
            <a:r>
              <a:rPr lang="en-US" sz="2400" dirty="0"/>
              <a:t> que </a:t>
            </a:r>
            <a:r>
              <a:rPr lang="en-US" sz="2400" dirty="0" err="1"/>
              <a:t>hayan</a:t>
            </a:r>
            <a:r>
              <a:rPr lang="en-US" sz="2400" dirty="0"/>
              <a:t> </a:t>
            </a:r>
            <a:r>
              <a:rPr lang="en-US" sz="2400" dirty="0" err="1"/>
              <a:t>ingresado</a:t>
            </a:r>
            <a:r>
              <a:rPr lang="en-US" sz="2400" dirty="0"/>
              <a:t> al </a:t>
            </a:r>
            <a:r>
              <a:rPr lang="en-US" sz="2400" dirty="0" err="1"/>
              <a:t>edificio</a:t>
            </a:r>
            <a:r>
              <a:rPr lang="en-US" sz="2400" dirty="0"/>
              <a:t> o </a:t>
            </a:r>
            <a:r>
              <a:rPr lang="en-US" sz="2400" dirty="0" err="1"/>
              <a:t>usar</a:t>
            </a:r>
            <a:r>
              <a:rPr lang="en-US" sz="2400" dirty="0"/>
              <a:t> el </a:t>
            </a:r>
            <a:r>
              <a:rPr lang="en-US" sz="2400" dirty="0" err="1"/>
              <a:t>desinfectante</a:t>
            </a:r>
            <a:r>
              <a:rPr lang="en-US" sz="2400" dirty="0"/>
              <a:t> de manos disponible </a:t>
            </a:r>
            <a:r>
              <a:rPr lang="en-US" sz="2400" dirty="0" err="1"/>
              <a:t>en</a:t>
            </a:r>
            <a:r>
              <a:rPr lang="en-US" sz="2400" dirty="0"/>
              <a:t> la entrada y/o </a:t>
            </a:r>
            <a:r>
              <a:rPr lang="en-US" sz="2400" dirty="0" err="1"/>
              <a:t>en</a:t>
            </a:r>
            <a:r>
              <a:rPr lang="en-US" sz="2400" dirty="0"/>
              <a:t> la </a:t>
            </a:r>
            <a:r>
              <a:rPr lang="en-US" sz="2400" dirty="0" err="1"/>
              <a:t>sala</a:t>
            </a:r>
            <a:r>
              <a:rPr lang="en-US" sz="2400" dirty="0"/>
              <a:t> del </a:t>
            </a:r>
            <a:r>
              <a:rPr lang="en-US" sz="2400" dirty="0" err="1"/>
              <a:t>ministerio</a:t>
            </a:r>
            <a:r>
              <a:rPr lang="en-US" sz="2400" dirty="0"/>
              <a:t>.</a:t>
            </a:r>
          </a:p>
          <a:p>
            <a:r>
              <a:rPr lang="en-US" sz="2400" dirty="0"/>
              <a:t> Se </a:t>
            </a:r>
            <a:r>
              <a:rPr lang="en-US" sz="2400" dirty="0" err="1"/>
              <a:t>requiere</a:t>
            </a:r>
            <a:r>
              <a:rPr lang="en-US" sz="2400" dirty="0"/>
              <a:t> que se </a:t>
            </a:r>
            <a:r>
              <a:rPr lang="en-US" sz="2400" dirty="0" err="1"/>
              <a:t>cubra</a:t>
            </a:r>
            <a:r>
              <a:rPr lang="en-US" sz="2400" dirty="0"/>
              <a:t> la </a:t>
            </a:r>
            <a:r>
              <a:rPr lang="en-US" sz="2400" dirty="0" err="1"/>
              <a:t>cara</a:t>
            </a:r>
            <a:r>
              <a:rPr lang="en-US" sz="2400" dirty="0"/>
              <a:t> </a:t>
            </a:r>
            <a:r>
              <a:rPr lang="en-US" sz="2400" dirty="0" err="1"/>
              <a:t>en</a:t>
            </a:r>
            <a:r>
              <a:rPr lang="en-US" sz="2400" dirty="0"/>
              <a:t> </a:t>
            </a:r>
            <a:r>
              <a:rPr lang="en-US" sz="2400" dirty="0" err="1"/>
              <a:t>todo</a:t>
            </a:r>
            <a:r>
              <a:rPr lang="en-US" sz="2400" dirty="0"/>
              <a:t> </a:t>
            </a:r>
            <a:r>
              <a:rPr lang="en-US" sz="2400" dirty="0" err="1"/>
              <a:t>momento</a:t>
            </a:r>
            <a:r>
              <a:rPr lang="en-US" sz="2400" dirty="0"/>
              <a:t> </a:t>
            </a:r>
            <a:r>
              <a:rPr lang="en-US" sz="2400" dirty="0" err="1"/>
              <a:t>mientras</a:t>
            </a:r>
            <a:r>
              <a:rPr lang="en-US" sz="2400" dirty="0"/>
              <a:t> se </a:t>
            </a:r>
            <a:r>
              <a:rPr lang="en-US" sz="2400" dirty="0" err="1"/>
              <a:t>participa</a:t>
            </a:r>
            <a:r>
              <a:rPr lang="en-US" sz="2400" dirty="0"/>
              <a:t> </a:t>
            </a:r>
            <a:r>
              <a:rPr lang="en-US" sz="2400" dirty="0" err="1"/>
              <a:t>en</a:t>
            </a:r>
            <a:r>
              <a:rPr lang="en-US" sz="2400" dirty="0"/>
              <a:t> los </a:t>
            </a:r>
            <a:r>
              <a:rPr lang="en-US" sz="2400" dirty="0" err="1"/>
              <a:t>programas</a:t>
            </a:r>
            <a:r>
              <a:rPr lang="en-US" sz="2400" dirty="0"/>
              <a:t> del </a:t>
            </a:r>
            <a:r>
              <a:rPr lang="en-US" sz="2400" dirty="0" err="1"/>
              <a:t>Ministerio</a:t>
            </a:r>
            <a:r>
              <a:rPr lang="en-US" sz="2400" dirty="0"/>
              <a:t> de </a:t>
            </a:r>
            <a:r>
              <a:rPr lang="en-US" sz="2400" dirty="0" err="1"/>
              <a:t>Formación</a:t>
            </a:r>
            <a:r>
              <a:rPr lang="en-US" sz="2400" dirty="0"/>
              <a:t> de Fe (</a:t>
            </a:r>
            <a:r>
              <a:rPr lang="en-US" sz="2400" dirty="0" err="1"/>
              <a:t>según</a:t>
            </a:r>
            <a:r>
              <a:rPr lang="en-US" sz="2400" dirty="0"/>
              <a:t> la Orden </a:t>
            </a:r>
            <a:r>
              <a:rPr lang="en-US" sz="2400" dirty="0" err="1"/>
              <a:t>Ejecutiva</a:t>
            </a:r>
            <a:r>
              <a:rPr lang="en-US" sz="2400" dirty="0"/>
              <a:t> de MN 20-81 con las </a:t>
            </a:r>
            <a:r>
              <a:rPr lang="en-US" sz="2400" dirty="0" err="1"/>
              <a:t>excepciones</a:t>
            </a:r>
            <a:r>
              <a:rPr lang="en-US" sz="2400" dirty="0"/>
              <a:t> </a:t>
            </a:r>
            <a:r>
              <a:rPr lang="en-US" sz="2400" dirty="0" err="1"/>
              <a:t>señaladas</a:t>
            </a:r>
            <a:r>
              <a:rPr lang="en-US" sz="2400" dirty="0"/>
              <a:t> de MDH).</a:t>
            </a:r>
          </a:p>
          <a:p>
            <a:pPr marL="0"/>
            <a:endParaRPr lang="en-US" sz="1600" dirty="0"/>
          </a:p>
        </p:txBody>
      </p:sp>
      <p:pic>
        <p:nvPicPr>
          <p:cNvPr id="4" name="Picture 3">
            <a:extLst>
              <a:ext uri="{FF2B5EF4-FFF2-40B4-BE49-F238E27FC236}">
                <a16:creationId xmlns:a16="http://schemas.microsoft.com/office/drawing/2014/main" id="{9CAF7BF1-26D8-41C0-A866-9AFBEA6FFB8B}"/>
              </a:ext>
            </a:extLst>
          </p:cNvPr>
          <p:cNvPicPr>
            <a:picLocks noChangeAspect="1"/>
          </p:cNvPicPr>
          <p:nvPr/>
        </p:nvPicPr>
        <p:blipFill rotWithShape="1">
          <a:blip r:embed="rId2">
            <a:extLst>
              <a:ext uri="{28A0092B-C50C-407E-A947-70E740481C1C}">
                <a14:useLocalDpi xmlns:a14="http://schemas.microsoft.com/office/drawing/2010/main" val="0"/>
              </a:ext>
            </a:extLst>
          </a:blip>
          <a:srcRect l="26395" r="6011"/>
          <a:stretch/>
        </p:blipFill>
        <p:spPr>
          <a:xfrm>
            <a:off x="20" y="10"/>
            <a:ext cx="4635571" cy="6857990"/>
          </a:xfrm>
          <a:prstGeom prst="rect">
            <a:avLst/>
          </a:prstGeom>
          <a:effectLst/>
        </p:spPr>
      </p:pic>
      <p:cxnSp>
        <p:nvCxnSpPr>
          <p:cNvPr id="70" name="Straight Connector 67">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8FA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932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11">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54A5FA7-378A-4AB1-9B2E-039DFD0E6ECC}"/>
              </a:ext>
            </a:extLst>
          </p:cNvPr>
          <p:cNvSpPr txBox="1">
            <a:spLocks/>
          </p:cNvSpPr>
          <p:nvPr/>
        </p:nvSpPr>
        <p:spPr>
          <a:xfrm>
            <a:off x="589560" y="1436354"/>
            <a:ext cx="4560584" cy="547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err="1"/>
              <a:t>Protocolo</a:t>
            </a:r>
            <a:r>
              <a:rPr lang="en-US" sz="3200" b="1" dirty="0"/>
              <a:t> de </a:t>
            </a:r>
            <a:r>
              <a:rPr lang="en-US" sz="3200" b="1" dirty="0" err="1"/>
              <a:t>limpieza</a:t>
            </a:r>
            <a:r>
              <a:rPr lang="en-US" sz="3200" b="1" dirty="0"/>
              <a:t> y </a:t>
            </a:r>
            <a:r>
              <a:rPr lang="en-US" sz="3200" b="1" dirty="0" err="1"/>
              <a:t>desinfección</a:t>
            </a:r>
            <a:r>
              <a:rPr lang="en-US" sz="3200" b="1" dirty="0"/>
              <a:t> de </a:t>
            </a:r>
            <a:r>
              <a:rPr lang="en-US" sz="3200" b="1" dirty="0" err="1"/>
              <a:t>edificios</a:t>
            </a:r>
            <a:endParaRPr lang="en-US" sz="3200" b="1" dirty="0"/>
          </a:p>
          <a:p>
            <a:pPr>
              <a:spcAft>
                <a:spcPts val="600"/>
              </a:spcAft>
            </a:pPr>
            <a:r>
              <a:rPr lang="en-US" sz="3200" b="1" dirty="0"/>
              <a:t/>
            </a:r>
            <a:br>
              <a:rPr lang="en-US" sz="3200" b="1" dirty="0"/>
            </a:br>
            <a:endParaRPr lang="en-US" sz="3200" b="1" dirty="0"/>
          </a:p>
        </p:txBody>
      </p:sp>
      <p:grpSp>
        <p:nvGrpSpPr>
          <p:cNvPr id="114" name="Group 113">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15" name="Rectangle 114">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Rectangle 117">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1B1E11-7F6A-4B39-B51B-164BCFE3A85E}"/>
              </a:ext>
            </a:extLst>
          </p:cNvPr>
          <p:cNvSpPr>
            <a:spLocks noGrp="1"/>
          </p:cNvSpPr>
          <p:nvPr>
            <p:ph idx="1"/>
          </p:nvPr>
        </p:nvSpPr>
        <p:spPr>
          <a:xfrm>
            <a:off x="590719" y="2330505"/>
            <a:ext cx="4559425" cy="3979585"/>
          </a:xfrm>
        </p:spPr>
        <p:txBody>
          <a:bodyPr vert="horz" lIns="91440" tIns="45720" rIns="91440" bIns="45720" rtlCol="0" anchor="ctr">
            <a:normAutofit fontScale="92500" lnSpcReduction="10000"/>
          </a:bodyPr>
          <a:lstStyle/>
          <a:p>
            <a:r>
              <a:rPr lang="en-US" dirty="0" err="1"/>
              <a:t>Después</a:t>
            </a:r>
            <a:r>
              <a:rPr lang="en-US" dirty="0"/>
              <a:t> de </a:t>
            </a:r>
            <a:r>
              <a:rPr lang="en-US" dirty="0" err="1"/>
              <a:t>cada</a:t>
            </a:r>
            <a:r>
              <a:rPr lang="en-US" dirty="0"/>
              <a:t> </a:t>
            </a:r>
            <a:r>
              <a:rPr lang="en-US" dirty="0" err="1"/>
              <a:t>evento</a:t>
            </a:r>
            <a:r>
              <a:rPr lang="en-US" dirty="0"/>
              <a:t> o </a:t>
            </a:r>
            <a:r>
              <a:rPr lang="en-US" dirty="0" err="1"/>
              <a:t>actividad</a:t>
            </a:r>
            <a:r>
              <a:rPr lang="en-US" dirty="0"/>
              <a:t>, </a:t>
            </a:r>
            <a:r>
              <a:rPr lang="en-US" dirty="0" err="1"/>
              <a:t>todas</a:t>
            </a:r>
            <a:r>
              <a:rPr lang="en-US" dirty="0"/>
              <a:t> las </a:t>
            </a:r>
            <a:r>
              <a:rPr lang="en-US" dirty="0" err="1"/>
              <a:t>áreas</a:t>
            </a:r>
            <a:r>
              <a:rPr lang="en-US" dirty="0"/>
              <a:t> </a:t>
            </a:r>
            <a:r>
              <a:rPr lang="en-US" dirty="0" err="1"/>
              <a:t>ocupadas</a:t>
            </a:r>
            <a:r>
              <a:rPr lang="en-US" dirty="0"/>
              <a:t> </a:t>
            </a:r>
            <a:r>
              <a:rPr lang="en-US" dirty="0" err="1"/>
              <a:t>deben</a:t>
            </a:r>
            <a:r>
              <a:rPr lang="en-US" dirty="0"/>
              <a:t> </a:t>
            </a:r>
            <a:r>
              <a:rPr lang="en-US" dirty="0" err="1"/>
              <a:t>limpiarse</a:t>
            </a:r>
            <a:r>
              <a:rPr lang="en-US" dirty="0"/>
              <a:t> y </a:t>
            </a:r>
            <a:r>
              <a:rPr lang="en-US" dirty="0" err="1"/>
              <a:t>desinfectarse</a:t>
            </a:r>
            <a:r>
              <a:rPr lang="en-US" dirty="0"/>
              <a:t>.</a:t>
            </a:r>
          </a:p>
          <a:p>
            <a:r>
              <a:rPr lang="en-US" dirty="0"/>
              <a:t>Se </a:t>
            </a:r>
            <a:r>
              <a:rPr lang="en-US" dirty="0" err="1"/>
              <a:t>mantendrán</a:t>
            </a:r>
            <a:r>
              <a:rPr lang="en-US" dirty="0"/>
              <a:t> </a:t>
            </a:r>
            <a:r>
              <a:rPr lang="en-US" dirty="0" err="1"/>
              <a:t>registros</a:t>
            </a:r>
            <a:r>
              <a:rPr lang="en-US" dirty="0"/>
              <a:t> de </a:t>
            </a:r>
            <a:r>
              <a:rPr lang="en-US" dirty="0" err="1"/>
              <a:t>limpieza</a:t>
            </a:r>
            <a:r>
              <a:rPr lang="en-US" dirty="0"/>
              <a:t> para </a:t>
            </a:r>
            <a:r>
              <a:rPr lang="en-US" dirty="0" err="1"/>
              <a:t>documentar</a:t>
            </a:r>
            <a:r>
              <a:rPr lang="en-US" dirty="0"/>
              <a:t> la </a:t>
            </a:r>
            <a:r>
              <a:rPr lang="en-US" dirty="0" err="1"/>
              <a:t>limpieza</a:t>
            </a:r>
            <a:r>
              <a:rPr lang="en-US" dirty="0"/>
              <a:t> regular y </a:t>
            </a:r>
            <a:r>
              <a:rPr lang="en-US" dirty="0" err="1"/>
              <a:t>adecuada</a:t>
            </a:r>
            <a:r>
              <a:rPr lang="en-US" dirty="0"/>
              <a:t>.</a:t>
            </a:r>
          </a:p>
          <a:p>
            <a:r>
              <a:rPr lang="en-US" dirty="0"/>
              <a:t>Los </a:t>
            </a:r>
            <a:r>
              <a:rPr lang="en-US" dirty="0" err="1"/>
              <a:t>productos</a:t>
            </a:r>
            <a:r>
              <a:rPr lang="en-US" dirty="0"/>
              <a:t> de </a:t>
            </a:r>
            <a:r>
              <a:rPr lang="en-US" dirty="0" err="1"/>
              <a:t>limpieza</a:t>
            </a:r>
            <a:r>
              <a:rPr lang="en-US" dirty="0"/>
              <a:t> que se </a:t>
            </a:r>
            <a:r>
              <a:rPr lang="en-US" dirty="0" err="1"/>
              <a:t>utilicen</a:t>
            </a:r>
            <a:r>
              <a:rPr lang="en-US" dirty="0"/>
              <a:t> </a:t>
            </a:r>
            <a:r>
              <a:rPr lang="en-US" dirty="0" err="1"/>
              <a:t>serán</a:t>
            </a:r>
            <a:r>
              <a:rPr lang="en-US" dirty="0"/>
              <a:t> </a:t>
            </a:r>
            <a:r>
              <a:rPr lang="en-US" dirty="0" err="1"/>
              <a:t>apropiados</a:t>
            </a:r>
            <a:r>
              <a:rPr lang="en-US" dirty="0"/>
              <a:t> para </a:t>
            </a:r>
            <a:r>
              <a:rPr lang="en-US" dirty="0" err="1"/>
              <a:t>detener</a:t>
            </a:r>
            <a:r>
              <a:rPr lang="en-US" dirty="0"/>
              <a:t> la </a:t>
            </a:r>
            <a:r>
              <a:rPr lang="en-US" dirty="0" err="1"/>
              <a:t>propagación</a:t>
            </a:r>
            <a:r>
              <a:rPr lang="en-US" dirty="0"/>
              <a:t> de COVID-19.</a:t>
            </a:r>
          </a:p>
          <a:p>
            <a:pPr marL="0"/>
            <a:endParaRPr lang="en-US" sz="2000" dirty="0"/>
          </a:p>
        </p:txBody>
      </p:sp>
      <p:sp>
        <p:nvSpPr>
          <p:cNvPr id="120" name="Rectangle 119">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AF7BF1-26D8-41C0-A866-9AFBEA6FF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788" y="1014693"/>
            <a:ext cx="5425410" cy="4828614"/>
          </a:xfrm>
          <a:prstGeom prst="rect">
            <a:avLst/>
          </a:prstGeom>
        </p:spPr>
      </p:pic>
    </p:spTree>
    <p:extLst>
      <p:ext uri="{BB962C8B-B14F-4D97-AF65-F5344CB8AC3E}">
        <p14:creationId xmlns:p14="http://schemas.microsoft.com/office/powerpoint/2010/main" val="659151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54A5FA7-378A-4AB1-9B2E-039DFD0E6ECC}"/>
              </a:ext>
            </a:extLst>
          </p:cNvPr>
          <p:cNvSpPr txBox="1">
            <a:spLocks/>
          </p:cNvSpPr>
          <p:nvPr/>
        </p:nvSpPr>
        <p:spPr>
          <a:xfrm>
            <a:off x="589560" y="856180"/>
            <a:ext cx="4373679" cy="112806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s-MX" sz="2400" b="1" dirty="0"/>
              <a:t>Controles de material didáctico de los participantes</a:t>
            </a:r>
            <a:endParaRPr lang="es-MX" sz="2400" b="1" dirty="0">
              <a:cs typeface="Calibri Light"/>
            </a:endParaRPr>
          </a:p>
          <a:p>
            <a:pPr>
              <a:spcAft>
                <a:spcPts val="600"/>
              </a:spcAft>
            </a:pPr>
            <a:r>
              <a:rPr lang="en-US" sz="1600" b="1" dirty="0"/>
              <a:t/>
            </a:r>
            <a:br>
              <a:rPr lang="en-US" sz="1600" b="1" dirty="0"/>
            </a:br>
            <a:endParaRPr lang="en-US" sz="1600" b="1" dirty="0"/>
          </a:p>
        </p:txBody>
      </p:sp>
      <p:grpSp>
        <p:nvGrpSpPr>
          <p:cNvPr id="77" name="Group 76">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8" name="Rectangle 77">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Rectangle 80">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1B1E11-7F6A-4B39-B51B-164BCFE3A85E}"/>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s-MX" sz="2000" dirty="0"/>
              <a:t>Los materiales necesarios para el ministerio se empaquetarán y etiquetarán con los nombres de los participantes y se colocarán en sus asientos (es decir, lapiceros, marcadores, Biblias, hojas de trabajo, etc.) para evitar la aglomeración al momento de recoger materiales o en la necesidad de que alguien los recoja, esto contribuirá con la finalidad de mantenerse dentro de los 6 pies de espacio a la hora de distribuir materiales.</a:t>
            </a:r>
            <a:endParaRPr lang="es-MX" sz="2000" dirty="0">
              <a:cs typeface="Calibri"/>
            </a:endParaRPr>
          </a:p>
          <a:p>
            <a:pPr marL="0"/>
            <a:endParaRPr lang="en-US" sz="2000" dirty="0"/>
          </a:p>
        </p:txBody>
      </p:sp>
      <p:sp>
        <p:nvSpPr>
          <p:cNvPr id="106" name="Rectangle 82">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84">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AF7BF1-26D8-41C0-A866-9AFBEA6FFB8B}"/>
              </a:ext>
            </a:extLst>
          </p:cNvPr>
          <p:cNvPicPr>
            <a:picLocks noChangeAspect="1"/>
          </p:cNvPicPr>
          <p:nvPr/>
        </p:nvPicPr>
        <p:blipFill rotWithShape="1">
          <a:blip r:embed="rId2">
            <a:extLst>
              <a:ext uri="{28A0092B-C50C-407E-A947-70E740481C1C}">
                <a14:useLocalDpi xmlns:a14="http://schemas.microsoft.com/office/drawing/2010/main" val="0"/>
              </a:ext>
            </a:extLst>
          </a:blip>
          <a:srcRect t="436" r="3" b="16442"/>
          <a:stretch/>
        </p:blipFill>
        <p:spPr>
          <a:xfrm>
            <a:off x="5977788" y="799352"/>
            <a:ext cx="5425410" cy="5259296"/>
          </a:xfrm>
          <a:prstGeom prst="rect">
            <a:avLst/>
          </a:prstGeom>
        </p:spPr>
      </p:pic>
    </p:spTree>
    <p:extLst>
      <p:ext uri="{BB962C8B-B14F-4D97-AF65-F5344CB8AC3E}">
        <p14:creationId xmlns:p14="http://schemas.microsoft.com/office/powerpoint/2010/main" val="2413978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B2E73-3DBC-45BD-ADA0-769780D27BE2}"/>
              </a:ext>
            </a:extLst>
          </p:cNvPr>
          <p:cNvSpPr>
            <a:spLocks noGrp="1"/>
          </p:cNvSpPr>
          <p:nvPr>
            <p:ph type="title"/>
          </p:nvPr>
        </p:nvSpPr>
        <p:spPr>
          <a:xfrm>
            <a:off x="4965430" y="629268"/>
            <a:ext cx="6586491" cy="1286160"/>
          </a:xfrm>
        </p:spPr>
        <p:txBody>
          <a:bodyPr anchor="b">
            <a:normAutofit/>
          </a:bodyPr>
          <a:lstStyle/>
          <a:p>
            <a:r>
              <a:rPr lang="en-US" sz="4100" b="1"/>
              <a:t>Introducción</a:t>
            </a:r>
            <a:br>
              <a:rPr lang="en-US" sz="4100" b="1"/>
            </a:br>
            <a:endParaRPr lang="en-US" sz="4100"/>
          </a:p>
        </p:txBody>
      </p:sp>
      <p:sp>
        <p:nvSpPr>
          <p:cNvPr id="3" name="Content Placeholder 2">
            <a:extLst>
              <a:ext uri="{FF2B5EF4-FFF2-40B4-BE49-F238E27FC236}">
                <a16:creationId xmlns:a16="http://schemas.microsoft.com/office/drawing/2014/main" id="{D22FD242-4853-4F2F-BF1F-49318086DEBC}"/>
              </a:ext>
            </a:extLst>
          </p:cNvPr>
          <p:cNvSpPr>
            <a:spLocks noGrp="1"/>
          </p:cNvSpPr>
          <p:nvPr>
            <p:ph idx="1"/>
          </p:nvPr>
        </p:nvSpPr>
        <p:spPr>
          <a:xfrm>
            <a:off x="4965431" y="2438400"/>
            <a:ext cx="6586489" cy="3785419"/>
          </a:xfrm>
        </p:spPr>
        <p:txBody>
          <a:bodyPr>
            <a:normAutofit/>
          </a:bodyPr>
          <a:lstStyle/>
          <a:p>
            <a:pPr marL="0" indent="0">
              <a:buNone/>
            </a:pPr>
            <a:r>
              <a:rPr lang="es-MX" sz="2000"/>
              <a:t>Como cristianos bautizados, tenemos la obligación de proclamar el Evangelio. San Pablo VI nos recuerda que el:</a:t>
            </a:r>
            <a:endParaRPr lang="en-US" sz="2000"/>
          </a:p>
          <a:p>
            <a:pPr marL="0" indent="0">
              <a:buNone/>
            </a:pPr>
            <a:r>
              <a:rPr lang="es-MX" sz="2000"/>
              <a:t> </a:t>
            </a:r>
            <a:endParaRPr lang="en-US" sz="2000"/>
          </a:p>
          <a:p>
            <a:pPr marL="0" indent="0">
              <a:buNone/>
            </a:pPr>
            <a:r>
              <a:rPr lang="es-MX" sz="2000" b="1" i="1"/>
              <a:t>“Evangelizar es, en efecto, la gracia y la vocación propia de la Iglesia, su identidad más profunda. Ella existe para evangelizar, es decir, para predicar y enseñar, para ser canal del don de la gracia, para reconciliar a los pecadores con Dios y para perpetuar el sacrificio de Cristo en la Misa, que es el memorial de su muerte y resurrección gloriosa” </a:t>
            </a:r>
          </a:p>
          <a:p>
            <a:pPr marL="0" indent="0">
              <a:buNone/>
            </a:pPr>
            <a:r>
              <a:rPr lang="es-MX" sz="2000" i="1"/>
              <a:t>(Evangelización en el mundo moderno, 14).</a:t>
            </a:r>
            <a:endParaRPr lang="en-US" sz="2000"/>
          </a:p>
          <a:p>
            <a:pPr marL="0" indent="0">
              <a:buNone/>
            </a:pPr>
            <a:r>
              <a:rPr lang="es-MX" sz="2000" i="1"/>
              <a:t> </a:t>
            </a:r>
            <a:endParaRPr lang="en-US" sz="2000"/>
          </a:p>
          <a:p>
            <a:endParaRPr lang="en-US" sz="2000"/>
          </a:p>
        </p:txBody>
      </p:sp>
      <p:pic>
        <p:nvPicPr>
          <p:cNvPr id="5" name="Picture 4">
            <a:extLst>
              <a:ext uri="{FF2B5EF4-FFF2-40B4-BE49-F238E27FC236}">
                <a16:creationId xmlns:a16="http://schemas.microsoft.com/office/drawing/2014/main" id="{5A064B0B-9E88-46D9-9568-2DFB851BCD8D}"/>
              </a:ext>
            </a:extLst>
          </p:cNvPr>
          <p:cNvPicPr>
            <a:picLocks noChangeAspect="1"/>
          </p:cNvPicPr>
          <p:nvPr/>
        </p:nvPicPr>
        <p:blipFill rotWithShape="1">
          <a:blip r:embed="rId2">
            <a:extLst>
              <a:ext uri="{28A0092B-C50C-407E-A947-70E740481C1C}">
                <a14:useLocalDpi xmlns:a14="http://schemas.microsoft.com/office/drawing/2010/main" val="0"/>
              </a:ext>
            </a:extLst>
          </a:blip>
          <a:srcRect l="14865" r="17541"/>
          <a:stretch/>
        </p:blipFill>
        <p:spPr>
          <a:xfrm>
            <a:off x="20" y="10"/>
            <a:ext cx="4649948" cy="6857990"/>
          </a:xfrm>
          <a:prstGeom prst="rect">
            <a:avLst/>
          </a:prstGeom>
          <a:effectLst/>
        </p:spPr>
      </p:pic>
      <p:cxnSp>
        <p:nvCxnSpPr>
          <p:cNvPr id="46" name="Straight Connector 33">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0B7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54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colorful, photo, decorated, cake&#10;&#10;Description automatically generated">
            <a:extLst>
              <a:ext uri="{FF2B5EF4-FFF2-40B4-BE49-F238E27FC236}">
                <a16:creationId xmlns:a16="http://schemas.microsoft.com/office/drawing/2014/main" id="{038BE4E0-8C7D-4C20-B264-7C12C15BF72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0895" r="1" b="1"/>
          <a:stretch/>
        </p:blipFill>
        <p:spPr>
          <a:xfrm>
            <a:off x="3522468" y="10"/>
            <a:ext cx="8669532" cy="6857990"/>
          </a:xfrm>
          <a:prstGeom prst="rect">
            <a:avLst/>
          </a:prstGeom>
        </p:spPr>
      </p:pic>
      <p:sp>
        <p:nvSpPr>
          <p:cNvPr id="20" name="Rectangle 12">
            <a:extLst>
              <a:ext uri="{FF2B5EF4-FFF2-40B4-BE49-F238E27FC236}">
                <a16:creationId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6EAACB3-3A07-4601-B632-C92E0C5F7DD2}"/>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Introducción</a:t>
            </a:r>
          </a:p>
        </p:txBody>
      </p:sp>
      <p:sp>
        <p:nvSpPr>
          <p:cNvPr id="21" name="Rectangle 14">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16">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E70E86-7D94-4B1A-AD29-77D33E908847}"/>
              </a:ext>
            </a:extLst>
          </p:cNvPr>
          <p:cNvSpPr>
            <a:spLocks noGrp="1"/>
          </p:cNvSpPr>
          <p:nvPr>
            <p:ph sz="half" idx="1"/>
          </p:nvPr>
        </p:nvSpPr>
        <p:spPr>
          <a:xfrm>
            <a:off x="371093" y="2718054"/>
            <a:ext cx="4591431" cy="3788282"/>
          </a:xfrm>
        </p:spPr>
        <p:txBody>
          <a:bodyPr vert="horz" lIns="91440" tIns="45720" rIns="91440" bIns="45720" rtlCol="0" anchor="t">
            <a:noAutofit/>
          </a:bodyPr>
          <a:lstStyle/>
          <a:p>
            <a:pPr marL="0"/>
            <a:r>
              <a:rPr lang="es-MX" dirty="0"/>
              <a:t>La gente tiene hambre de las Buenas Nuevas de que Cristo vivió y murió por nuestra salvación. </a:t>
            </a:r>
            <a:endParaRPr lang="es-MX" dirty="0">
              <a:cs typeface="Calibri"/>
            </a:endParaRPr>
          </a:p>
          <a:p>
            <a:pPr marL="0"/>
            <a:endParaRPr lang="es-MX" dirty="0">
              <a:cs typeface="Calibri"/>
            </a:endParaRPr>
          </a:p>
          <a:p>
            <a:pPr marL="0"/>
            <a:r>
              <a:rPr lang="es-MX" dirty="0"/>
              <a:t>San Pablo nos exhorta a “predicar la palabra; a tiempo y a destiempo”</a:t>
            </a:r>
            <a:endParaRPr lang="es-MX" dirty="0">
              <a:cs typeface="Calibri"/>
            </a:endParaRPr>
          </a:p>
          <a:p>
            <a:pPr marL="0" indent="0">
              <a:buNone/>
            </a:pPr>
            <a:r>
              <a:rPr lang="es-MX" sz="2000" dirty="0"/>
              <a:t>                                             (2 Timoteo 4,</a:t>
            </a:r>
            <a:r>
              <a:rPr lang="en-US" sz="2000" dirty="0"/>
              <a:t>2) </a:t>
            </a:r>
            <a:endParaRPr lang="en-US" sz="2000">
              <a:cs typeface="Calibri"/>
            </a:endParaRPr>
          </a:p>
        </p:txBody>
      </p:sp>
    </p:spTree>
    <p:extLst>
      <p:ext uri="{BB962C8B-B14F-4D97-AF65-F5344CB8AC3E}">
        <p14:creationId xmlns:p14="http://schemas.microsoft.com/office/powerpoint/2010/main" val="335647169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5BF648-C18A-4ED9-BB5D-D3EE2797A45B}"/>
              </a:ext>
            </a:extLst>
          </p:cNvPr>
          <p:cNvSpPr>
            <a:spLocks noGrp="1"/>
          </p:cNvSpPr>
          <p:nvPr>
            <p:ph sz="half" idx="2"/>
          </p:nvPr>
        </p:nvSpPr>
        <p:spPr>
          <a:xfrm>
            <a:off x="839788" y="714375"/>
            <a:ext cx="5637212" cy="5475288"/>
          </a:xfrm>
        </p:spPr>
        <p:txBody>
          <a:bodyPr>
            <a:normAutofit/>
          </a:bodyPr>
          <a:lstStyle/>
          <a:p>
            <a:r>
              <a:rPr lang="es-MX" dirty="0"/>
              <a:t>Debemos usar todos los dones, creatividad, sabiduría y prudencia que tenemos para continuar respondiendo a ese llamado ahora, más que nunca. </a:t>
            </a:r>
          </a:p>
          <a:p>
            <a:r>
              <a:rPr lang="es-MX" dirty="0"/>
              <a:t>Jesús mismo tuvo que lidiar con los obstáculos de su día al predicar el Evangelio y nosotros también.</a:t>
            </a:r>
          </a:p>
          <a:p>
            <a:r>
              <a:rPr lang="es-MX" dirty="0"/>
              <a:t> Estas pautas están destinadas a facilitar nuestro cumplimiento de esa misión a la que hemos sido llamados.</a:t>
            </a:r>
            <a:endParaRPr lang="en-US" dirty="0"/>
          </a:p>
          <a:p>
            <a:pPr marL="0" indent="0">
              <a:buNone/>
            </a:pPr>
            <a:r>
              <a:rPr lang="es-MX" dirty="0"/>
              <a:t> </a:t>
            </a:r>
            <a:endParaRPr lang="en-US" dirty="0"/>
          </a:p>
          <a:p>
            <a:endParaRPr lang="en-US" dirty="0"/>
          </a:p>
        </p:txBody>
      </p:sp>
      <p:pic>
        <p:nvPicPr>
          <p:cNvPr id="8" name="Content Placeholder 7">
            <a:extLst>
              <a:ext uri="{FF2B5EF4-FFF2-40B4-BE49-F238E27FC236}">
                <a16:creationId xmlns:a16="http://schemas.microsoft.com/office/drawing/2014/main" id="{787D6FE2-E814-4AF1-B978-BDC9C21CE09B}"/>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744494" y="305339"/>
            <a:ext cx="5034190" cy="59906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80893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72002C51-B08E-41E8-B336-32CB5CB3B7BF}"/>
              </a:ext>
            </a:extLst>
          </p:cNvPr>
          <p:cNvPicPr>
            <a:picLocks noChangeAspect="1"/>
          </p:cNvPicPr>
          <p:nvPr/>
        </p:nvPicPr>
        <p:blipFill rotWithShape="1">
          <a:blip r:embed="rId2">
            <a:extLst>
              <a:ext uri="{28A0092B-C50C-407E-A947-70E740481C1C}">
                <a14:useLocalDpi xmlns:a14="http://schemas.microsoft.com/office/drawing/2010/main" val="0"/>
              </a:ext>
            </a:extLst>
          </a:blip>
          <a:srcRect t="23151" b="20599"/>
          <a:stretch/>
        </p:blipFill>
        <p:spPr>
          <a:xfrm>
            <a:off x="0" y="-2008"/>
            <a:ext cx="12192000" cy="6857990"/>
          </a:xfrm>
          <a:prstGeom prst="rect">
            <a:avLst/>
          </a:prstGeom>
        </p:spPr>
      </p:pic>
      <p:sp>
        <p:nvSpPr>
          <p:cNvPr id="16" name="Freeform: Shape 15">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CABB8B-D44D-48CF-BB1B-2549978513A2}"/>
              </a:ext>
            </a:extLst>
          </p:cNvPr>
          <p:cNvSpPr>
            <a:spLocks noGrp="1"/>
          </p:cNvSpPr>
          <p:nvPr>
            <p:ph idx="1"/>
          </p:nvPr>
        </p:nvSpPr>
        <p:spPr>
          <a:xfrm>
            <a:off x="7419975" y="498021"/>
            <a:ext cx="4692323" cy="4902654"/>
          </a:xfrm>
        </p:spPr>
        <p:txBody>
          <a:bodyPr anchor="t">
            <a:normAutofit fontScale="85000" lnSpcReduction="20000"/>
          </a:bodyPr>
          <a:lstStyle/>
          <a:p>
            <a:pPr marL="0" indent="0">
              <a:buNone/>
            </a:pPr>
            <a:r>
              <a:rPr lang="es-MX" sz="3600" dirty="0"/>
              <a:t>COVID-19 ha remodelado muchos planes y prioridades y hemos tenido que adaptarnos al servicio de la formación de nuestro pueblo católico.</a:t>
            </a:r>
          </a:p>
          <a:p>
            <a:pPr marL="0" indent="0">
              <a:buNone/>
            </a:pPr>
            <a:r>
              <a:rPr lang="es-MX" sz="3600" dirty="0"/>
              <a:t> Las tendencias actuales indican que estos nuevos y únicos desafíos no desaparecerán pronto y el año de formación de fe 2020-2021 será completamente diferente para todos.</a:t>
            </a:r>
            <a:endParaRPr lang="en-US" sz="3600" dirty="0"/>
          </a:p>
          <a:p>
            <a:endParaRPr lang="en-US" sz="1800" dirty="0"/>
          </a:p>
        </p:txBody>
      </p:sp>
    </p:spTree>
    <p:extLst>
      <p:ext uri="{BB962C8B-B14F-4D97-AF65-F5344CB8AC3E}">
        <p14:creationId xmlns:p14="http://schemas.microsoft.com/office/powerpoint/2010/main" val="1776473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CC95CC-005F-4D9C-8B3B-A3C07465F228}"/>
              </a:ext>
            </a:extLst>
          </p:cNvPr>
          <p:cNvSpPr>
            <a:spLocks noGrp="1"/>
          </p:cNvSpPr>
          <p:nvPr>
            <p:ph type="title"/>
          </p:nvPr>
        </p:nvSpPr>
        <p:spPr>
          <a:xfrm>
            <a:off x="838200" y="894027"/>
            <a:ext cx="3494362" cy="4782873"/>
          </a:xfrm>
        </p:spPr>
        <p:txBody>
          <a:bodyPr>
            <a:normAutofit/>
          </a:bodyPr>
          <a:lstStyle/>
          <a:p>
            <a:pPr algn="r"/>
            <a:r>
              <a:rPr lang="es-MX" sz="3700">
                <a:solidFill>
                  <a:schemeClr val="bg1"/>
                </a:solidFill>
              </a:rPr>
              <a:t>A continuación, se presentan tres Opciones (A, B y C) para guiar el enfoque de la formación de fe durante estos tiempos difíciles:</a:t>
            </a:r>
            <a:r>
              <a:rPr lang="en-US" sz="3700">
                <a:solidFill>
                  <a:schemeClr val="bg1"/>
                </a:solidFill>
              </a:rPr>
              <a:t/>
            </a:r>
            <a:br>
              <a:rPr lang="en-US" sz="3700">
                <a:solidFill>
                  <a:schemeClr val="bg1"/>
                </a:solidFill>
              </a:rPr>
            </a:br>
            <a:endParaRPr lang="en-US" sz="3700">
              <a:solidFill>
                <a:schemeClr val="bg1"/>
              </a:solidFill>
            </a:endParaRP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4400C44-905D-44EE-8B12-3F59174BD11E}"/>
              </a:ext>
            </a:extLst>
          </p:cNvPr>
          <p:cNvSpPr>
            <a:spLocks noGrp="1"/>
          </p:cNvSpPr>
          <p:nvPr>
            <p:ph idx="1"/>
          </p:nvPr>
        </p:nvSpPr>
        <p:spPr>
          <a:xfrm>
            <a:off x="4976032" y="894027"/>
            <a:ext cx="6377768" cy="4782873"/>
          </a:xfrm>
        </p:spPr>
        <p:txBody>
          <a:bodyPr anchor="ctr">
            <a:normAutofit/>
          </a:bodyPr>
          <a:lstStyle/>
          <a:p>
            <a:pPr marL="914400" lvl="1" indent="-457200">
              <a:buFont typeface="+mj-lt"/>
              <a:buAutoNum type="alphaUcPeriod"/>
            </a:pPr>
            <a:r>
              <a:rPr lang="es-MX" dirty="0">
                <a:solidFill>
                  <a:schemeClr val="bg1"/>
                </a:solidFill>
              </a:rPr>
              <a:t>Actividades y eventos de formación de fe en el lugar / en persona, incluida la formación familiar en aquellas parroquias que utilizan dicho enfoque (siguiendo la guía a continuación, incluidos los límites de participantes en la Sección D)</a:t>
            </a:r>
          </a:p>
          <a:p>
            <a:pPr marL="914400" lvl="1" indent="-457200">
              <a:buAutoNum type="alphaUcPeriod"/>
            </a:pPr>
            <a:endParaRPr lang="en-US" dirty="0">
              <a:solidFill>
                <a:schemeClr val="bg1"/>
              </a:solidFill>
              <a:cs typeface="Calibri" panose="020F0502020204030204"/>
            </a:endParaRPr>
          </a:p>
          <a:p>
            <a:pPr marL="914400" lvl="1" indent="-457200">
              <a:buAutoNum type="alphaUcPeriod"/>
            </a:pPr>
            <a:r>
              <a:rPr lang="es-MX" dirty="0">
                <a:solidFill>
                  <a:schemeClr val="bg1"/>
                </a:solidFill>
              </a:rPr>
              <a:t>Actividades y eventos de formación de fe virtuales/En línea/Remota</a:t>
            </a:r>
            <a:endParaRPr lang="es-MX" dirty="0">
              <a:solidFill>
                <a:schemeClr val="bg1"/>
              </a:solidFill>
              <a:cs typeface="Calibri" panose="020F0502020204030204"/>
            </a:endParaRPr>
          </a:p>
          <a:p>
            <a:pPr marL="914400" lvl="1" indent="-457200">
              <a:buAutoNum type="alphaUcPeriod"/>
            </a:pPr>
            <a:endParaRPr lang="en-US" dirty="0">
              <a:solidFill>
                <a:schemeClr val="bg1"/>
              </a:solidFill>
              <a:cs typeface="Calibri" panose="020F0502020204030204"/>
            </a:endParaRPr>
          </a:p>
          <a:p>
            <a:pPr marL="914400" lvl="1" indent="-457200">
              <a:buFont typeface="+mj-lt"/>
              <a:buAutoNum type="alphaUcPeriod"/>
            </a:pPr>
            <a:r>
              <a:rPr lang="es-MX" dirty="0">
                <a:solidFill>
                  <a:schemeClr val="bg1"/>
                </a:solidFill>
              </a:rPr>
              <a:t>Enfoque híbrido, que combina elementos de formación de fe tanto virtuales como presenciales</a:t>
            </a:r>
            <a:endParaRPr lang="en-US" dirty="0">
              <a:solidFill>
                <a:schemeClr val="bg1"/>
              </a:solidFill>
            </a:endParaRPr>
          </a:p>
          <a:p>
            <a:pPr marL="0" indent="0">
              <a:buNone/>
            </a:pPr>
            <a:endParaRPr lang="en-US" sz="2400" dirty="0">
              <a:solidFill>
                <a:schemeClr val="bg1"/>
              </a:solidFill>
            </a:endParaRPr>
          </a:p>
        </p:txBody>
      </p:sp>
    </p:spTree>
    <p:extLst>
      <p:ext uri="{BB962C8B-B14F-4D97-AF65-F5344CB8AC3E}">
        <p14:creationId xmlns:p14="http://schemas.microsoft.com/office/powerpoint/2010/main" val="286952408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1557A916-FDD1-44A1-A7A1-70009FD6BE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table&#10;&#10;Description automatically generated">
            <a:extLst>
              <a:ext uri="{FF2B5EF4-FFF2-40B4-BE49-F238E27FC236}">
                <a16:creationId xmlns:a16="http://schemas.microsoft.com/office/drawing/2014/main" id="{E6EC2C4A-FAA7-483A-A051-AFA5BD452B0F}"/>
              </a:ext>
            </a:extLst>
          </p:cNvPr>
          <p:cNvPicPr>
            <a:picLocks noChangeAspect="1"/>
          </p:cNvPicPr>
          <p:nvPr/>
        </p:nvPicPr>
        <p:blipFill rotWithShape="1">
          <a:blip r:embed="rId2">
            <a:extLst>
              <a:ext uri="{28A0092B-C50C-407E-A947-70E740481C1C}">
                <a14:useLocalDpi xmlns:a14="http://schemas.microsoft.com/office/drawing/2010/main" val="0"/>
              </a:ext>
            </a:extLst>
          </a:blip>
          <a:srcRect t="11173" r="1" b="268"/>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3" name="Content Placeholder 2">
            <a:extLst>
              <a:ext uri="{FF2B5EF4-FFF2-40B4-BE49-F238E27FC236}">
                <a16:creationId xmlns:a16="http://schemas.microsoft.com/office/drawing/2014/main" id="{6AF59AF3-95B7-402F-98F3-146FCA494F83}"/>
              </a:ext>
            </a:extLst>
          </p:cNvPr>
          <p:cNvSpPr>
            <a:spLocks noGrp="1"/>
          </p:cNvSpPr>
          <p:nvPr>
            <p:ph idx="1"/>
          </p:nvPr>
        </p:nvSpPr>
        <p:spPr>
          <a:xfrm>
            <a:off x="7743949" y="1228725"/>
            <a:ext cx="3951227" cy="4202971"/>
          </a:xfrm>
        </p:spPr>
        <p:txBody>
          <a:bodyPr>
            <a:normAutofit fontScale="92500"/>
          </a:bodyPr>
          <a:lstStyle/>
          <a:p>
            <a:r>
              <a:rPr lang="es-MX" sz="3600" dirty="0"/>
              <a:t>Las parroquias que utilizan la Opción A también deben tener preparaciones para cambiar rápidamente a las Opciones B o C según sea necesario.</a:t>
            </a:r>
            <a:endParaRPr lang="en-US" sz="3600" dirty="0"/>
          </a:p>
          <a:p>
            <a:endParaRPr lang="en-US" sz="2200" dirty="0"/>
          </a:p>
        </p:txBody>
      </p:sp>
    </p:spTree>
    <p:extLst>
      <p:ext uri="{BB962C8B-B14F-4D97-AF65-F5344CB8AC3E}">
        <p14:creationId xmlns:p14="http://schemas.microsoft.com/office/powerpoint/2010/main" val="3325836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2552</Words>
  <Application>Microsoft Office PowerPoint</Application>
  <PresentationFormat>Widescreen</PresentationFormat>
  <Paragraphs>119</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Wingdings</vt:lpstr>
      <vt:lpstr>Office Theme</vt:lpstr>
      <vt:lpstr>¡Bienvenidos!</vt:lpstr>
      <vt:lpstr>Arquidiócesis de Saint Paul y Minneapolis Directrices para Eventos y Actividades de Formación de Fe (Niños, Jóvenes, Adultos) 2020-2021 </vt:lpstr>
      <vt:lpstr>Oración del Papa Francisco a la Virgen María para la Protección del Corona Virus </vt:lpstr>
      <vt:lpstr>Introducción </vt:lpstr>
      <vt:lpstr>Introducción</vt:lpstr>
      <vt:lpstr>PowerPoint Presentation</vt:lpstr>
      <vt:lpstr>PowerPoint Presentation</vt:lpstr>
      <vt:lpstr>A continuación, se presentan tres Opciones (A, B y C) para guiar el enfoque de la formación de fe durante estos tiempos difíciles: </vt:lpstr>
      <vt:lpstr>PowerPoint Presentation</vt:lpstr>
      <vt:lpstr>Principios Generales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Voluntarios y Capacitación</vt:lpstr>
      <vt:lpstr>PowerPoint Presentation</vt:lpstr>
      <vt:lpstr>Eventos y Actividades </vt:lpstr>
      <vt:lpstr>PowerPoint Presentation</vt:lpstr>
      <vt:lpstr>PowerPoint Presentation</vt:lpstr>
      <vt:lpstr>Distanciamiento Social </vt:lpstr>
      <vt:lpstr>PowerPoint Presentation</vt:lpstr>
      <vt:lpstr>Medidas de Desinfección y Limpieza </vt:lpstr>
      <vt:lpstr>PowerPoint Presentation</vt:lpstr>
      <vt:lpstr>Plan de Preparación Parroquial- St. Gabriel Arcángel </vt:lpstr>
      <vt:lpstr>Plan de preparación</vt:lpstr>
      <vt:lpstr>Asegurar que los participantes enfermos se queden en casa y que se identifiquen y aíslen rápidamente a las personas enfermas.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¡Bienvenidos!</dc:title>
  <dc:creator>Lara-Ramirez, Jose Humberto</dc:creator>
  <cp:lastModifiedBy>Sonderegger, Frida</cp:lastModifiedBy>
  <cp:revision>175</cp:revision>
  <dcterms:created xsi:type="dcterms:W3CDTF">2020-09-19T16:12:30Z</dcterms:created>
  <dcterms:modified xsi:type="dcterms:W3CDTF">2020-10-05T14:46:09Z</dcterms:modified>
</cp:coreProperties>
</file>